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  <p:sldId id="257" r:id="rId3"/>
    <p:sldId id="258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87" r:id="rId17"/>
    <p:sldId id="282" r:id="rId18"/>
    <p:sldId id="260" r:id="rId19"/>
    <p:sldId id="280" r:id="rId20"/>
    <p:sldId id="271" r:id="rId21"/>
    <p:sldId id="272" r:id="rId22"/>
    <p:sldId id="274" r:id="rId23"/>
    <p:sldId id="286" r:id="rId24"/>
    <p:sldId id="281" r:id="rId25"/>
    <p:sldId id="259" r:id="rId26"/>
    <p:sldId id="261" r:id="rId27"/>
    <p:sldId id="283" r:id="rId28"/>
    <p:sldId id="284" r:id="rId29"/>
    <p:sldId id="285" r:id="rId30"/>
    <p:sldId id="264" r:id="rId31"/>
    <p:sldId id="265" r:id="rId32"/>
    <p:sldId id="275" r:id="rId33"/>
  </p:sldIdLst>
  <p:sldSz cx="7772400" cy="10058400"/>
  <p:notesSz cx="7772400" cy="100584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3215" autoAdjust="0"/>
  </p:normalViewPr>
  <p:slideViewPr>
    <p:cSldViewPr snapToGrid="0">
      <p:cViewPr varScale="1">
        <p:scale>
          <a:sx n="37" d="100"/>
          <a:sy n="37" d="100"/>
        </p:scale>
        <p:origin x="1876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mmons.wikimedia.org/wiki/File:USA_Flag_1992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DB3668-F71F-D275-AE1E-5288F6BE7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 brushSiz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268" y="2767729"/>
            <a:ext cx="7513050" cy="550743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Freeform 102"/>
          <p:cNvSpPr/>
          <p:nvPr/>
        </p:nvSpPr>
        <p:spPr>
          <a:xfrm flipV="1">
            <a:off x="0" y="1772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" name="Rectangle 104"/>
          <p:cNvSpPr/>
          <p:nvPr/>
        </p:nvSpPr>
        <p:spPr>
          <a:xfrm>
            <a:off x="364830" y="3314665"/>
            <a:ext cx="7025962" cy="738664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5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4800" b="1" i="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Windy Waters Conservancy</a:t>
            </a:r>
          </a:p>
        </p:txBody>
      </p:sp>
      <p:sp>
        <p:nvSpPr>
          <p:cNvPr id="105" name="Rectangle 105"/>
          <p:cNvSpPr/>
          <p:nvPr/>
        </p:nvSpPr>
        <p:spPr>
          <a:xfrm>
            <a:off x="1643269" y="4777705"/>
            <a:ext cx="4270553" cy="738664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5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4800" b="1" i="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Annual Meeting</a:t>
            </a:r>
          </a:p>
        </p:txBody>
      </p:sp>
      <p:sp>
        <p:nvSpPr>
          <p:cNvPr id="106" name="Rectangle 106"/>
          <p:cNvSpPr/>
          <p:nvPr/>
        </p:nvSpPr>
        <p:spPr>
          <a:xfrm>
            <a:off x="1851493" y="6240744"/>
            <a:ext cx="3863610" cy="738664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5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4800" b="1" i="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July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18</a:t>
            </a:r>
            <a:r>
              <a:rPr lang="en-US" sz="4800" b="1" i="0" spc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th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,</a:t>
            </a:r>
            <a:r>
              <a:rPr lang="en-US" sz="4800" b="1" i="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2024</a:t>
            </a:r>
          </a:p>
        </p:txBody>
      </p:sp>
      <p:sp>
        <p:nvSpPr>
          <p:cNvPr id="3" name="Rectangle 114">
            <a:extLst>
              <a:ext uri="{FF2B5EF4-FFF2-40B4-BE49-F238E27FC236}">
                <a16:creationId xmlns:a16="http://schemas.microsoft.com/office/drawing/2014/main" id="{7EC8DFA4-DB7A-DCC8-5937-38C4F7CFDA0E}"/>
              </a:ext>
            </a:extLst>
          </p:cNvPr>
          <p:cNvSpPr/>
          <p:nvPr/>
        </p:nvSpPr>
        <p:spPr>
          <a:xfrm>
            <a:off x="2043768" y="55586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4" name="Picture 112">
            <a:extLst>
              <a:ext uri="{FF2B5EF4-FFF2-40B4-BE49-F238E27FC236}">
                <a16:creationId xmlns:a16="http://schemas.microsoft.com/office/drawing/2014/main" id="{2C5F90FC-67C0-5EFB-CC9A-2D9EA1296044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83982"/>
            <a:ext cx="1725718" cy="165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7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101388" y="2809998"/>
            <a:ext cx="769635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Waukewan</a:t>
            </a: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Ramp Clean Up: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Sept was a great success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Filled a small DPW truck with tires, large </a:t>
            </a:r>
            <a:r>
              <a:rPr lang="en-US" sz="3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pvc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pipes, bottles, cans, </a:t>
            </a:r>
            <a:r>
              <a:rPr lang="en-US" sz="3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 7</a:t>
            </a:r>
            <a:r>
              <a:rPr lang="en-US" sz="3400" b="1" i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 next ramp clean up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Water Dept cookout and tour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4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Waukewan</a:t>
            </a: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Snail Hunts: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6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removed over 100k snails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snail hunt this year netted fewer snails than previous years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scan your shoreline weekly</a:t>
            </a: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9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101388" y="2809998"/>
            <a:ext cx="769635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Waukewan</a:t>
            </a: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Buoys: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 buoys were missing and have just been replaced.</a:t>
            </a: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 Hockey on </a:t>
            </a:r>
            <a:r>
              <a:rPr lang="en-US" sz="4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Waukewan</a:t>
            </a: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some concerns about having pond hockey on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Waukewan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 working 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Advisory Committee/Water Dept to address these concerns </a:t>
            </a: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3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101388" y="2809998"/>
            <a:ext cx="769635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Loons on </a:t>
            </a:r>
            <a:r>
              <a:rPr lang="en-US" sz="4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Waukewan</a:t>
            </a: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3 loon pairs on the lake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pairs have successfully hatched two chicks each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stay a distance away to minimize stress to the loon parents as they raise their chicks </a:t>
            </a: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8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0" y="2682858"/>
            <a:ext cx="76963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5" indent="-571500">
              <a:buFont typeface="Arial" panose="020B0604020202020204" pitchFamily="34" charset="0"/>
              <a:buChar char="•"/>
            </a:pPr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5" indent="-571500">
              <a:buFont typeface="Arial" panose="020B0604020202020204" pitchFamily="34" charset="0"/>
              <a:buChar char="•"/>
            </a:pPr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E9D2E-01E7-3B45-7E4B-7D15EB689372}"/>
              </a:ext>
            </a:extLst>
          </p:cNvPr>
          <p:cNvSpPr txBox="1"/>
          <p:nvPr/>
        </p:nvSpPr>
        <p:spPr>
          <a:xfrm>
            <a:off x="101388" y="2809998"/>
            <a:ext cx="769635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Fireworks: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NALMS initiative to test waters after fireworks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volunteers across NH took water samples pre &amp; post fireworks and 1 week post fireworks to test for any effects on the lakes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600" b="1" i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to Donna Van Ness Murphy and Frank Murphy for collecting and sending the samples from </a:t>
            </a:r>
            <a:r>
              <a:rPr lang="en-US" sz="3600" b="1" i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Waukewan</a:t>
            </a:r>
            <a:endParaRPr lang="en-US" sz="3600" b="1" i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5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101388" y="2809998"/>
            <a:ext cx="76963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25</a:t>
            </a:r>
            <a:r>
              <a:rPr lang="en-US" sz="4000" b="1" u="sng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Outreach: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Lake Associations Involved, from 4 Meredith Lakes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Presenters: Ted </a:t>
            </a:r>
            <a:r>
              <a:rPr lang="en-US" sz="3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Diers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NHDES, Bree Rossiter Conservation Program </a:t>
            </a:r>
            <a:r>
              <a:rPr lang="en-US" sz="3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Lake </a:t>
            </a:r>
            <a:r>
              <a:rPr lang="en-US" sz="3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Winnepesaukee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Assoc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Topics-Issues affecting lake quality, water quality monitoring, cyanobacteria, and restoration efforts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Invitation with RSVP sent out to the WWC membership</a:t>
            </a: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8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101388" y="2809998"/>
            <a:ext cx="76963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Meredith Canal Project: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Starts next spring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Projected to take several years to complete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Canal waters will be directed under ground and lake levels will be computer controlled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Meredith Capital Improvement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Beautification for Main St moved forward to phase 2 - design</a:t>
            </a: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1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17" name="Freeform 117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119">
            <a:extLst>
              <a:ext uri="{FF2B5EF4-FFF2-40B4-BE49-F238E27FC236}">
                <a16:creationId xmlns:a16="http://schemas.microsoft.com/office/drawing/2014/main" id="{ACC2A20E-2E19-0ACC-3E02-8C860C70AF92}"/>
              </a:ext>
            </a:extLst>
          </p:cNvPr>
          <p:cNvSpPr/>
          <p:nvPr/>
        </p:nvSpPr>
        <p:spPr>
          <a:xfrm>
            <a:off x="1244106" y="2684710"/>
            <a:ext cx="5387693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400" b="1" i="1" spc="0" baseline="0" dirty="0">
                <a:solidFill>
                  <a:srgbClr val="000000"/>
                </a:solidFill>
                <a:latin typeface="Calibri"/>
              </a:rPr>
              <a:t>Election of Officers</a:t>
            </a:r>
          </a:p>
        </p:txBody>
      </p:sp>
      <p:pic>
        <p:nvPicPr>
          <p:cNvPr id="5" name="Picture 4" descr="People raising hands">
            <a:extLst>
              <a:ext uri="{FF2B5EF4-FFF2-40B4-BE49-F238E27FC236}">
                <a16:creationId xmlns:a16="http://schemas.microsoft.com/office/drawing/2014/main" id="{DD53DFAB-E291-3E96-7EA7-205922E9A4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9" y="3801141"/>
            <a:ext cx="6997148" cy="37210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0B8D5D-5584-F061-05FD-DAAB76B506C3}"/>
              </a:ext>
            </a:extLst>
          </p:cNvPr>
          <p:cNvSpPr txBox="1"/>
          <p:nvPr/>
        </p:nvSpPr>
        <p:spPr>
          <a:xfrm>
            <a:off x="808383" y="4356644"/>
            <a:ext cx="598998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Directors</a:t>
            </a:r>
          </a:p>
        </p:txBody>
      </p:sp>
      <p:sp>
        <p:nvSpPr>
          <p:cNvPr id="12" name="Rectangle 114">
            <a:extLst>
              <a:ext uri="{FF2B5EF4-FFF2-40B4-BE49-F238E27FC236}">
                <a16:creationId xmlns:a16="http://schemas.microsoft.com/office/drawing/2014/main" id="{F8017C57-C9B6-6A19-BB10-B2625480D671}"/>
              </a:ext>
            </a:extLst>
          </p:cNvPr>
          <p:cNvSpPr/>
          <p:nvPr/>
        </p:nvSpPr>
        <p:spPr>
          <a:xfrm>
            <a:off x="2043768" y="55586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13" name="Picture 112">
            <a:extLst>
              <a:ext uri="{FF2B5EF4-FFF2-40B4-BE49-F238E27FC236}">
                <a16:creationId xmlns:a16="http://schemas.microsoft.com/office/drawing/2014/main" id="{53CF82C4-0F5E-D9B6-896F-24A34A794D8C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83982"/>
            <a:ext cx="1725718" cy="165867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6B9D4A-1018-90DD-080D-65A0EB860834}"/>
              </a:ext>
            </a:extLst>
          </p:cNvPr>
          <p:cNvSpPr txBox="1"/>
          <p:nvPr/>
        </p:nvSpPr>
        <p:spPr>
          <a:xfrm>
            <a:off x="884393" y="7843303"/>
            <a:ext cx="58794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Welcome to Jim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Wieler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who volunteered to become a member of the board.  Thanks Jim!</a:t>
            </a:r>
          </a:p>
        </p:txBody>
      </p:sp>
    </p:spTree>
    <p:extLst>
      <p:ext uri="{BB962C8B-B14F-4D97-AF65-F5344CB8AC3E}">
        <p14:creationId xmlns:p14="http://schemas.microsoft.com/office/powerpoint/2010/main" val="268767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222" name="Freeform 222"/>
          <p:cNvSpPr/>
          <p:nvPr/>
        </p:nvSpPr>
        <p:spPr>
          <a:xfrm flipV="1">
            <a:off x="0" y="15024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36749E51-8F52-5CB3-6733-57303D856D7B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6DE4BDA4-93C6-62D4-B2EB-9C5C920A2014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224" name="Rectangle 224"/>
          <p:cNvSpPr/>
          <p:nvPr/>
        </p:nvSpPr>
        <p:spPr>
          <a:xfrm flipH="1">
            <a:off x="705303" y="2215721"/>
            <a:ext cx="6177075" cy="221599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algn="ctr"/>
            <a:r>
              <a:rPr lang="en-US" sz="4800" b="1" i="0" spc="0" baseline="0" dirty="0">
                <a:solidFill>
                  <a:srgbClr val="000000"/>
                </a:solidFill>
                <a:latin typeface="Calibri"/>
              </a:rPr>
              <a:t>Kiosk Refurbishment </a:t>
            </a:r>
          </a:p>
          <a:p>
            <a:pPr marL="0" algn="ctr"/>
            <a:r>
              <a:rPr lang="en-US" sz="4800" b="1" dirty="0">
                <a:solidFill>
                  <a:srgbClr val="000000"/>
                </a:solidFill>
                <a:latin typeface="Calibri"/>
              </a:rPr>
              <a:t>&amp;</a:t>
            </a:r>
          </a:p>
          <a:p>
            <a:pPr marL="0" algn="ctr"/>
            <a:r>
              <a:rPr lang="en-US" sz="4800" b="1" i="0" spc="0" baseline="0" dirty="0">
                <a:solidFill>
                  <a:srgbClr val="000000"/>
                </a:solidFill>
                <a:latin typeface="Calibri"/>
              </a:rPr>
              <a:t>Lake Hosting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2062956" y="4487581"/>
            <a:ext cx="3489647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4000" b="1" i="0" spc="0" baseline="0" dirty="0">
                <a:solidFill>
                  <a:srgbClr val="000000"/>
                </a:solidFill>
                <a:latin typeface="Calibri"/>
              </a:rPr>
              <a:t>Tim Whiting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2EFF38-D5DA-1793-675C-42596795FEDE}"/>
              </a:ext>
            </a:extLst>
          </p:cNvPr>
          <p:cNvGrpSpPr/>
          <p:nvPr/>
        </p:nvGrpSpPr>
        <p:grpSpPr>
          <a:xfrm>
            <a:off x="158150" y="5634091"/>
            <a:ext cx="7440506" cy="3989606"/>
            <a:chOff x="158150" y="5634091"/>
            <a:chExt cx="7440506" cy="3989606"/>
          </a:xfrm>
        </p:grpSpPr>
        <p:pic>
          <p:nvPicPr>
            <p:cNvPr id="5" name="Picture 4" descr="A roller paint in white">
              <a:extLst>
                <a:ext uri="{FF2B5EF4-FFF2-40B4-BE49-F238E27FC236}">
                  <a16:creationId xmlns:a16="http://schemas.microsoft.com/office/drawing/2014/main" id="{08C3D463-BF2A-4ADD-D4A0-DBD5A5127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0930" y="5634091"/>
              <a:ext cx="5957726" cy="3971817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Picture 7" descr="Painting room with paint, ladder, and brushes">
              <a:extLst>
                <a:ext uri="{FF2B5EF4-FFF2-40B4-BE49-F238E27FC236}">
                  <a16:creationId xmlns:a16="http://schemas.microsoft.com/office/drawing/2014/main" id="{ED055D30-8D43-4291-5D83-0468A1086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150" y="5651879"/>
              <a:ext cx="3301384" cy="3971818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94646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32" name="Freeform 132"/>
          <p:cNvSpPr/>
          <p:nvPr/>
        </p:nvSpPr>
        <p:spPr>
          <a:xfrm flipV="1">
            <a:off x="843515" y="4052888"/>
            <a:ext cx="6553199" cy="5472112"/>
          </a:xfrm>
          <a:custGeom>
            <a:avLst/>
            <a:gdLst/>
            <a:ahLst/>
            <a:cxnLst/>
            <a:rect l="0" t="0" r="0" b="0"/>
            <a:pathLst>
              <a:path w="6553199" h="5472112">
                <a:moveTo>
                  <a:pt x="0" y="5472112"/>
                </a:moveTo>
                <a:lnTo>
                  <a:pt x="6553199" y="5472112"/>
                </a:lnTo>
                <a:lnTo>
                  <a:pt x="6553199" y="0"/>
                </a:lnTo>
                <a:lnTo>
                  <a:pt x="0" y="0"/>
                </a:lnTo>
                <a:close/>
                <a:moveTo>
                  <a:pt x="3209372" y="95249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" name="Freeform 133"/>
          <p:cNvSpPr/>
          <p:nvPr/>
        </p:nvSpPr>
        <p:spPr>
          <a:xfrm flipV="1">
            <a:off x="0" y="1772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Freeform 135"/>
          <p:cNvSpPr/>
          <p:nvPr/>
        </p:nvSpPr>
        <p:spPr>
          <a:xfrm flipV="1">
            <a:off x="2590799" y="304800"/>
            <a:ext cx="4325678" cy="2308324"/>
          </a:xfrm>
          <a:custGeom>
            <a:avLst/>
            <a:gdLst/>
            <a:ahLst/>
            <a:cxnLst/>
            <a:rect l="0" t="0" r="0" b="0"/>
            <a:pathLst>
              <a:path w="4325678" h="2308324">
                <a:moveTo>
                  <a:pt x="0" y="2308324"/>
                </a:moveTo>
                <a:lnTo>
                  <a:pt x="4325678" y="2308324"/>
                </a:lnTo>
                <a:lnTo>
                  <a:pt x="4325678" y="0"/>
                </a:lnTo>
                <a:lnTo>
                  <a:pt x="0" y="0"/>
                </a:lnTo>
                <a:close/>
                <a:moveTo>
                  <a:pt x="-2285999" y="2613124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7" name="Rectangle 137"/>
          <p:cNvSpPr/>
          <p:nvPr/>
        </p:nvSpPr>
        <p:spPr>
          <a:xfrm>
            <a:off x="1168308" y="1910699"/>
            <a:ext cx="5307543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800" b="1" i="0" spc="0" baseline="0" dirty="0">
                <a:solidFill>
                  <a:srgbClr val="000000"/>
                </a:solidFill>
                <a:latin typeface="Calibri"/>
              </a:rPr>
              <a:t>Kiosk Refurbishment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2474C-5164-0303-EA68-43B61C98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2947782"/>
            <a:ext cx="6000750" cy="6686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114">
            <a:extLst>
              <a:ext uri="{FF2B5EF4-FFF2-40B4-BE49-F238E27FC236}">
                <a16:creationId xmlns:a16="http://schemas.microsoft.com/office/drawing/2014/main" id="{624487C5-8B51-CCED-3DD8-9142807AC9AC}"/>
              </a:ext>
            </a:extLst>
          </p:cNvPr>
          <p:cNvSpPr/>
          <p:nvPr/>
        </p:nvSpPr>
        <p:spPr>
          <a:xfrm>
            <a:off x="2043768" y="55586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5" name="Picture 112">
            <a:extLst>
              <a:ext uri="{FF2B5EF4-FFF2-40B4-BE49-F238E27FC236}">
                <a16:creationId xmlns:a16="http://schemas.microsoft.com/office/drawing/2014/main" id="{D714E50C-6CCC-3D4E-FFF9-2734FB80FE15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83982"/>
            <a:ext cx="1725718" cy="1658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32" name="Freeform 132"/>
          <p:cNvSpPr/>
          <p:nvPr/>
        </p:nvSpPr>
        <p:spPr>
          <a:xfrm flipV="1">
            <a:off x="843515" y="4052888"/>
            <a:ext cx="6553199" cy="5472112"/>
          </a:xfrm>
          <a:custGeom>
            <a:avLst/>
            <a:gdLst/>
            <a:ahLst/>
            <a:cxnLst/>
            <a:rect l="0" t="0" r="0" b="0"/>
            <a:pathLst>
              <a:path w="6553199" h="5472112">
                <a:moveTo>
                  <a:pt x="0" y="5472112"/>
                </a:moveTo>
                <a:lnTo>
                  <a:pt x="6553199" y="5472112"/>
                </a:lnTo>
                <a:lnTo>
                  <a:pt x="6553199" y="0"/>
                </a:lnTo>
                <a:lnTo>
                  <a:pt x="0" y="0"/>
                </a:lnTo>
                <a:close/>
                <a:moveTo>
                  <a:pt x="3209372" y="95249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" name="Freeform 133"/>
          <p:cNvSpPr/>
          <p:nvPr/>
        </p:nvSpPr>
        <p:spPr>
          <a:xfrm flipV="1">
            <a:off x="0" y="1772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Freeform 135"/>
          <p:cNvSpPr/>
          <p:nvPr/>
        </p:nvSpPr>
        <p:spPr>
          <a:xfrm flipV="1">
            <a:off x="2590799" y="304800"/>
            <a:ext cx="4325678" cy="2308324"/>
          </a:xfrm>
          <a:custGeom>
            <a:avLst/>
            <a:gdLst/>
            <a:ahLst/>
            <a:cxnLst/>
            <a:rect l="0" t="0" r="0" b="0"/>
            <a:pathLst>
              <a:path w="4325678" h="2308324">
                <a:moveTo>
                  <a:pt x="0" y="2308324"/>
                </a:moveTo>
                <a:lnTo>
                  <a:pt x="4325678" y="2308324"/>
                </a:lnTo>
                <a:lnTo>
                  <a:pt x="4325678" y="0"/>
                </a:lnTo>
                <a:lnTo>
                  <a:pt x="0" y="0"/>
                </a:lnTo>
                <a:close/>
                <a:moveTo>
                  <a:pt x="-2285999" y="2613124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7" name="Rectangle 137"/>
          <p:cNvSpPr/>
          <p:nvPr/>
        </p:nvSpPr>
        <p:spPr>
          <a:xfrm>
            <a:off x="2170195" y="1821531"/>
            <a:ext cx="3257302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800" b="1" i="0" spc="0" baseline="0" dirty="0">
                <a:solidFill>
                  <a:srgbClr val="000000"/>
                </a:solidFill>
                <a:latin typeface="Calibri"/>
              </a:rPr>
              <a:t>Lake Hosting</a:t>
            </a:r>
          </a:p>
        </p:txBody>
      </p:sp>
      <p:sp>
        <p:nvSpPr>
          <p:cNvPr id="4" name="Rectangle 114">
            <a:extLst>
              <a:ext uri="{FF2B5EF4-FFF2-40B4-BE49-F238E27FC236}">
                <a16:creationId xmlns:a16="http://schemas.microsoft.com/office/drawing/2014/main" id="{624487C5-8B51-CCED-3DD8-9142807AC9AC}"/>
              </a:ext>
            </a:extLst>
          </p:cNvPr>
          <p:cNvSpPr/>
          <p:nvPr/>
        </p:nvSpPr>
        <p:spPr>
          <a:xfrm>
            <a:off x="2043768" y="55586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5" name="Picture 112">
            <a:extLst>
              <a:ext uri="{FF2B5EF4-FFF2-40B4-BE49-F238E27FC236}">
                <a16:creationId xmlns:a16="http://schemas.microsoft.com/office/drawing/2014/main" id="{D714E50C-6CCC-3D4E-FFF9-2734FB80FE15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83982"/>
            <a:ext cx="1725718" cy="1658678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61E1CB-D50D-E30E-1FD6-978EF960C3BD}"/>
              </a:ext>
            </a:extLst>
          </p:cNvPr>
          <p:cNvGrpSpPr/>
          <p:nvPr/>
        </p:nvGrpSpPr>
        <p:grpSpPr>
          <a:xfrm>
            <a:off x="1497495" y="2910375"/>
            <a:ext cx="4549301" cy="6687224"/>
            <a:chOff x="1497495" y="2910375"/>
            <a:chExt cx="4549301" cy="66872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E7F818-DFC3-A64A-97C0-AB07866ED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7495" y="2910375"/>
              <a:ext cx="4549301" cy="66872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7" name="Rectangle 137">
              <a:extLst>
                <a:ext uri="{FF2B5EF4-FFF2-40B4-BE49-F238E27FC236}">
                  <a16:creationId xmlns:a16="http://schemas.microsoft.com/office/drawing/2014/main" id="{A2BAFAEF-2413-B3AB-C3F4-8D8FCDCD6A6F}"/>
                </a:ext>
              </a:extLst>
            </p:cNvPr>
            <p:cNvSpPr/>
            <p:nvPr/>
          </p:nvSpPr>
          <p:spPr>
            <a:xfrm>
              <a:off x="2170195" y="3755637"/>
              <a:ext cx="3143927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ctr"/>
              <a:r>
                <a:rPr lang="en-US" sz="4800" b="1" i="1" spc="0" baseline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Thank 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63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pic>
        <p:nvPicPr>
          <p:cNvPr id="110" name="Picture 1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3700" y="535969"/>
            <a:ext cx="6108700" cy="764064"/>
          </a:xfrm>
          <a:prstGeom prst="rect">
            <a:avLst/>
          </a:prstGeom>
          <a:noFill/>
        </p:spPr>
      </p:pic>
      <p:sp>
        <p:nvSpPr>
          <p:cNvPr id="111" name="Freeform 111"/>
          <p:cNvSpPr/>
          <p:nvPr/>
        </p:nvSpPr>
        <p:spPr>
          <a:xfrm flipV="1">
            <a:off x="0" y="17722"/>
            <a:ext cx="1725717" cy="1658678"/>
          </a:xfrm>
          <a:custGeom>
            <a:avLst/>
            <a:gdLst/>
            <a:ahLst/>
            <a:cxnLst/>
            <a:rect l="0" t="0" r="0" b="0"/>
            <a:pathLst>
              <a:path w="876664717" h="842608932">
                <a:moveTo>
                  <a:pt x="0" y="842608932"/>
                </a:moveTo>
                <a:lnTo>
                  <a:pt x="876664717" y="842608932"/>
                </a:lnTo>
                <a:lnTo>
                  <a:pt x="876664717" y="0"/>
                </a:lnTo>
                <a:lnTo>
                  <a:pt x="0" y="0"/>
                </a:lnTo>
                <a:close/>
                <a:moveTo>
                  <a:pt x="9001761" y="8516112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2" name="Picture 112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83982"/>
            <a:ext cx="1725718" cy="1658678"/>
          </a:xfrm>
          <a:prstGeom prst="rect">
            <a:avLst/>
          </a:prstGeom>
          <a:noFill/>
        </p:spPr>
      </p:pic>
      <p:sp>
        <p:nvSpPr>
          <p:cNvPr id="113" name="Rectangle 113"/>
          <p:cNvSpPr/>
          <p:nvPr/>
        </p:nvSpPr>
        <p:spPr>
          <a:xfrm>
            <a:off x="172279" y="2573590"/>
            <a:ext cx="7341704" cy="6742687"/>
          </a:xfrm>
          <a:prstGeom prst="rect">
            <a:avLst/>
          </a:prstGeom>
          <a:ln w="63500" cmpd="tri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4319" b="1" i="0" spc="0" baseline="0" dirty="0">
                <a:solidFill>
                  <a:srgbClr val="000000"/>
                </a:solidFill>
                <a:latin typeface="Calibri"/>
              </a:rPr>
              <a:t> Agenda:</a:t>
            </a:r>
          </a:p>
          <a:p>
            <a:pPr marL="1235134" indent="-457200">
              <a:buFont typeface="Arial" panose="020B0604020202020204" pitchFamily="34" charset="0"/>
              <a:buChar char="•"/>
            </a:pPr>
            <a:r>
              <a:rPr lang="en-US" sz="3200" b="1" i="0" spc="200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Greetings</a:t>
            </a:r>
          </a:p>
          <a:p>
            <a:pPr marL="1235134" indent="-457200">
              <a:buFont typeface="Arial" panose="020B0604020202020204" pitchFamily="34" charset="0"/>
              <a:buChar char="•"/>
            </a:pPr>
            <a:r>
              <a:rPr lang="en-US" sz="3200" b="1" spc="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Pledge of Allegiance</a:t>
            </a:r>
            <a:endParaRPr lang="en-US" sz="3200" b="1" i="0" spc="200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35134" indent="-457200">
              <a:buFont typeface="Arial" panose="020B0604020202020204" pitchFamily="34" charset="0"/>
              <a:buChar char="•"/>
            </a:pP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  <a:p>
            <a:pPr marL="1684701" indent="-457200">
              <a:buFont typeface="Arial" panose="020B0604020202020204" pitchFamily="34" charset="0"/>
              <a:buChar char="•"/>
            </a:pPr>
            <a:r>
              <a:rPr lang="en-US" sz="2800" b="1" i="0" spc="0" baseline="0" dirty="0">
                <a:solidFill>
                  <a:srgbClr val="000000"/>
                </a:solidFill>
                <a:latin typeface="Calibri"/>
              </a:rPr>
              <a:t>Donna Van Ness Murphy</a:t>
            </a:r>
          </a:p>
          <a:p>
            <a:pPr marL="168470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Election of Officers</a:t>
            </a:r>
            <a:endParaRPr lang="en-US" sz="2800" b="1" i="0" spc="0" baseline="0" dirty="0">
              <a:solidFill>
                <a:srgbClr val="000000"/>
              </a:solidFill>
              <a:latin typeface="Calibri"/>
            </a:endParaRPr>
          </a:p>
          <a:p>
            <a:pPr marL="1235134" indent="-457200">
              <a:buFont typeface="Arial" panose="020B0604020202020204" pitchFamily="34" charset="0"/>
              <a:buChar char="•"/>
            </a:pP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Kiosk Refurbishment/Lake Hosting</a:t>
            </a:r>
          </a:p>
          <a:p>
            <a:pPr marL="1684701" indent="-457200">
              <a:buFont typeface="Arial" panose="020B0604020202020204" pitchFamily="34" charset="0"/>
              <a:buChar char="•"/>
            </a:pPr>
            <a:r>
              <a:rPr lang="en-US" sz="2800" b="1" i="0" spc="0" baseline="0" dirty="0">
                <a:solidFill>
                  <a:srgbClr val="000000"/>
                </a:solidFill>
                <a:latin typeface="Calibri"/>
              </a:rPr>
              <a:t>Tim Whiting</a:t>
            </a:r>
          </a:p>
          <a:p>
            <a:pPr marL="1235134" indent="-457200">
              <a:buFont typeface="Arial" panose="020B0604020202020204" pitchFamily="34" charset="0"/>
              <a:buChar char="•"/>
            </a:pP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Treasurer’s Report</a:t>
            </a:r>
          </a:p>
          <a:p>
            <a:pPr marL="1684701" indent="-457200">
              <a:buFont typeface="Arial" panose="020B0604020202020204" pitchFamily="34" charset="0"/>
              <a:buChar char="•"/>
            </a:pPr>
            <a:r>
              <a:rPr lang="en-US" sz="2800" b="1" i="0" spc="0" baseline="0" dirty="0">
                <a:solidFill>
                  <a:srgbClr val="000000"/>
                </a:solidFill>
                <a:latin typeface="Calibri"/>
              </a:rPr>
              <a:t>Cindy Voltz</a:t>
            </a:r>
          </a:p>
          <a:p>
            <a:pPr marL="1235134" indent="-457200">
              <a:buFont typeface="Arial" panose="020B0604020202020204" pitchFamily="34" charset="0"/>
              <a:buChar char="•"/>
            </a:pP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Lake Testing</a:t>
            </a:r>
          </a:p>
          <a:p>
            <a:pPr marL="1631379" indent="-457200">
              <a:buFont typeface="Arial" panose="020B0604020202020204" pitchFamily="34" charset="0"/>
              <a:buChar char="•"/>
            </a:pPr>
            <a:r>
              <a:rPr lang="en-US" sz="2800" b="1" i="0" spc="0" baseline="0" dirty="0">
                <a:solidFill>
                  <a:srgbClr val="000000"/>
                </a:solidFill>
                <a:latin typeface="Calibri"/>
              </a:rPr>
              <a:t>Frank Murphy </a:t>
            </a:r>
          </a:p>
          <a:p>
            <a:pPr marL="1631379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Jamie Irving</a:t>
            </a:r>
            <a:endParaRPr lang="en-US" sz="2800" b="1" i="0" spc="0" baseline="0" dirty="0">
              <a:solidFill>
                <a:srgbClr val="000000"/>
              </a:solidFill>
              <a:latin typeface="Calibri"/>
            </a:endParaRPr>
          </a:p>
          <a:p>
            <a:pPr marL="1235134" indent="-457200">
              <a:buFont typeface="Arial" panose="020B0604020202020204" pitchFamily="34" charset="0"/>
              <a:buChar char="•"/>
            </a:pP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Q&amp;A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2142024" y="535969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221" name="Freeform 221"/>
          <p:cNvSpPr/>
          <p:nvPr/>
        </p:nvSpPr>
        <p:spPr>
          <a:xfrm flipV="1">
            <a:off x="1600199" y="2057400"/>
            <a:ext cx="4917180" cy="5570756"/>
          </a:xfrm>
          <a:custGeom>
            <a:avLst/>
            <a:gdLst/>
            <a:ahLst/>
            <a:cxnLst/>
            <a:rect l="0" t="0" r="0" b="0"/>
            <a:pathLst>
              <a:path w="4917180" h="5570756">
                <a:moveTo>
                  <a:pt x="0" y="5570756"/>
                </a:moveTo>
                <a:lnTo>
                  <a:pt x="4917180" y="5570756"/>
                </a:lnTo>
                <a:lnTo>
                  <a:pt x="4917180" y="0"/>
                </a:lnTo>
                <a:lnTo>
                  <a:pt x="0" y="0"/>
                </a:lnTo>
                <a:close/>
                <a:moveTo>
                  <a:pt x="457199" y="7628156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2" name="Freeform 222"/>
          <p:cNvSpPr/>
          <p:nvPr/>
        </p:nvSpPr>
        <p:spPr>
          <a:xfrm flipV="1">
            <a:off x="0" y="15024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36749E51-8F52-5CB3-6733-57303D856D7B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6DE4BDA4-93C6-62D4-B2EB-9C5C920A2014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pic>
        <p:nvPicPr>
          <p:cNvPr id="5" name="Picture 4" descr="Spreadsheet and calculator">
            <a:extLst>
              <a:ext uri="{FF2B5EF4-FFF2-40B4-BE49-F238E27FC236}">
                <a16:creationId xmlns:a16="http://schemas.microsoft.com/office/drawing/2014/main" id="{D3BC7B47-99AE-83AB-23A8-A387C39FFA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37" y="3004253"/>
            <a:ext cx="7407965" cy="49386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4" name="Rectangle 224"/>
          <p:cNvSpPr/>
          <p:nvPr/>
        </p:nvSpPr>
        <p:spPr>
          <a:xfrm>
            <a:off x="1519246" y="3741294"/>
            <a:ext cx="4754507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0" tIns="0" rIns="0" bIns="0" anchor="ctr">
            <a:spAutoFit/>
          </a:bodyPr>
          <a:lstStyle/>
          <a:p>
            <a:pPr marL="0"/>
            <a:r>
              <a:rPr lang="en-US" sz="4800" b="1" i="0" spc="0" baseline="0" dirty="0">
                <a:solidFill>
                  <a:srgbClr val="000000"/>
                </a:solidFill>
                <a:latin typeface="Calibri"/>
              </a:rPr>
              <a:t>Treasurer’s Report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2521704" y="4756829"/>
            <a:ext cx="2425682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Cindy Voltz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228" name="Freeform 228"/>
          <p:cNvSpPr/>
          <p:nvPr/>
        </p:nvSpPr>
        <p:spPr>
          <a:xfrm flipV="1">
            <a:off x="152399" y="1785249"/>
            <a:ext cx="7422538" cy="3124199"/>
          </a:xfrm>
          <a:custGeom>
            <a:avLst/>
            <a:gdLst/>
            <a:ahLst/>
            <a:cxnLst/>
            <a:rect l="0" t="0" r="0" b="0"/>
            <a:pathLst>
              <a:path w="7422538" h="3124199">
                <a:moveTo>
                  <a:pt x="0" y="3124199"/>
                </a:moveTo>
                <a:lnTo>
                  <a:pt x="7422538" y="3124199"/>
                </a:lnTo>
                <a:lnTo>
                  <a:pt x="7422538" y="0"/>
                </a:lnTo>
                <a:lnTo>
                  <a:pt x="0" y="0"/>
                </a:lnTo>
                <a:close/>
                <a:moveTo>
                  <a:pt x="2514599" y="57911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9" name="Picture 2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110466"/>
            <a:ext cx="7422538" cy="3124200"/>
          </a:xfrm>
          <a:prstGeom prst="rect">
            <a:avLst/>
          </a:prstGeom>
          <a:noFill/>
        </p:spPr>
      </p:pic>
      <p:sp>
        <p:nvSpPr>
          <p:cNvPr id="232" name="Freeform 232"/>
          <p:cNvSpPr/>
          <p:nvPr/>
        </p:nvSpPr>
        <p:spPr>
          <a:xfrm flipV="1">
            <a:off x="0" y="1772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4" name="Rectangle 234"/>
          <p:cNvSpPr/>
          <p:nvPr/>
        </p:nvSpPr>
        <p:spPr>
          <a:xfrm>
            <a:off x="255583" y="2056533"/>
            <a:ext cx="70489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984" algn="ctr"/>
            <a:r>
              <a:rPr lang="en-US" sz="4000" b="1" i="1" spc="0" baseline="0" dirty="0">
                <a:solidFill>
                  <a:srgbClr val="000000"/>
                </a:solidFill>
                <a:latin typeface="Calibri"/>
              </a:rPr>
              <a:t>How we apply </a:t>
            </a:r>
            <a:r>
              <a:rPr lang="en-US" sz="4000" b="1" i="1" dirty="0">
                <a:solidFill>
                  <a:srgbClr val="000000"/>
                </a:solidFill>
                <a:latin typeface="Calibri"/>
              </a:rPr>
              <a:t>y</a:t>
            </a:r>
            <a:r>
              <a:rPr lang="en-US" sz="4000" b="1" i="1" spc="0" baseline="0" dirty="0">
                <a:solidFill>
                  <a:srgbClr val="000000"/>
                </a:solidFill>
                <a:latin typeface="Calibri"/>
              </a:rPr>
              <a:t>our payments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FE8481FD-7B53-FCA9-EEFC-DA916919476B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32FF7EBE-1164-D8C9-CE26-9B357D71FD0A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pic>
        <p:nvPicPr>
          <p:cNvPr id="5" name="Picture 4" descr="Adult purchasing product with credit card">
            <a:extLst>
              <a:ext uri="{FF2B5EF4-FFF2-40B4-BE49-F238E27FC236}">
                <a16:creationId xmlns:a16="http://schemas.microsoft.com/office/drawing/2014/main" id="{E6BDD746-6F87-FEFF-5F34-493794091E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414" y="6694697"/>
            <a:ext cx="6041571" cy="293690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248" name="Freeform 248"/>
          <p:cNvSpPr/>
          <p:nvPr/>
        </p:nvSpPr>
        <p:spPr>
          <a:xfrm flipV="1">
            <a:off x="0" y="1772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Freeform 222">
            <a:extLst>
              <a:ext uri="{FF2B5EF4-FFF2-40B4-BE49-F238E27FC236}">
                <a16:creationId xmlns:a16="http://schemas.microsoft.com/office/drawing/2014/main" id="{1EC8E05E-E661-4CC9-3326-E8126E971830}"/>
              </a:ext>
            </a:extLst>
          </p:cNvPr>
          <p:cNvSpPr/>
          <p:nvPr/>
        </p:nvSpPr>
        <p:spPr>
          <a:xfrm flipV="1">
            <a:off x="0" y="15024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114">
            <a:extLst>
              <a:ext uri="{FF2B5EF4-FFF2-40B4-BE49-F238E27FC236}">
                <a16:creationId xmlns:a16="http://schemas.microsoft.com/office/drawing/2014/main" id="{03F95AF5-9585-77E7-6CD8-AF9B0B34F224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4" name="Picture 112">
            <a:extLst>
              <a:ext uri="{FF2B5EF4-FFF2-40B4-BE49-F238E27FC236}">
                <a16:creationId xmlns:a16="http://schemas.microsoft.com/office/drawing/2014/main" id="{DF781F5F-0657-C8DC-BA8C-C30F7C3B9599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pic>
        <p:nvPicPr>
          <p:cNvPr id="7" name="Picture 6" descr="Graphs and charts">
            <a:extLst>
              <a:ext uri="{FF2B5EF4-FFF2-40B4-BE49-F238E27FC236}">
                <a16:creationId xmlns:a16="http://schemas.microsoft.com/office/drawing/2014/main" id="{7392337F-E1F5-5901-1072-EDF56E9507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9836"/>
            <a:ext cx="7772400" cy="6862062"/>
          </a:xfrm>
          <a:prstGeom prst="rect">
            <a:avLst/>
          </a:prstGeom>
        </p:spPr>
      </p:pic>
      <p:sp>
        <p:nvSpPr>
          <p:cNvPr id="8" name="Rectangle 252"/>
          <p:cNvSpPr/>
          <p:nvPr/>
        </p:nvSpPr>
        <p:spPr>
          <a:xfrm>
            <a:off x="298004" y="2201489"/>
            <a:ext cx="717639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94325" algn="ctr"/>
            <a:r>
              <a:rPr lang="en-US" sz="4000" b="1" i="0" spc="0" baseline="0" dirty="0">
                <a:solidFill>
                  <a:srgbClr val="000000"/>
                </a:solidFill>
                <a:latin typeface="Calibri"/>
              </a:rPr>
              <a:t>Balances as of </a:t>
            </a:r>
            <a:r>
              <a:rPr lang="en-US" sz="4000" b="1" dirty="0">
                <a:solidFill>
                  <a:srgbClr val="000000"/>
                </a:solidFill>
                <a:latin typeface="Calibri"/>
              </a:rPr>
              <a:t>7/18</a:t>
            </a:r>
            <a:r>
              <a:rPr lang="en-US" sz="4000" b="1" i="0" spc="0" baseline="0" dirty="0">
                <a:solidFill>
                  <a:srgbClr val="000000"/>
                </a:solidFill>
                <a:latin typeface="Calibri"/>
              </a:rPr>
              <a:t>/2024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1D38C-99A8-C51F-F0A8-AFC73532404D}"/>
              </a:ext>
            </a:extLst>
          </p:cNvPr>
          <p:cNvSpPr txBox="1"/>
          <p:nvPr/>
        </p:nvSpPr>
        <p:spPr>
          <a:xfrm>
            <a:off x="0" y="4163505"/>
            <a:ext cx="77724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WSOA MVSB Balances</a:t>
            </a:r>
          </a:p>
          <a:p>
            <a:endParaRPr lang="en-US" sz="2800" b="1" dirty="0"/>
          </a:p>
          <a:p>
            <a:r>
              <a:rPr lang="en-US" sz="3200" b="1" dirty="0"/>
              <a:t>Operations	                      $3,049.40 Conservation Account        $2,663.22 Certificate of Deposit          $36,045.17</a:t>
            </a:r>
          </a:p>
          <a:p>
            <a:endParaRPr lang="en-US" sz="3200" b="1" dirty="0"/>
          </a:p>
          <a:p>
            <a:r>
              <a:rPr lang="en-US" sz="3200" b="1" dirty="0"/>
              <a:t>Total Assets			     $41,757.79</a:t>
            </a:r>
          </a:p>
          <a:p>
            <a:r>
              <a:rPr lang="en-US" sz="2800" dirty="0"/>
              <a:t>		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248" name="Freeform 248"/>
          <p:cNvSpPr/>
          <p:nvPr/>
        </p:nvSpPr>
        <p:spPr>
          <a:xfrm flipV="1">
            <a:off x="0" y="1772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Freeform 222">
            <a:extLst>
              <a:ext uri="{FF2B5EF4-FFF2-40B4-BE49-F238E27FC236}">
                <a16:creationId xmlns:a16="http://schemas.microsoft.com/office/drawing/2014/main" id="{1EC8E05E-E661-4CC9-3326-E8126E971830}"/>
              </a:ext>
            </a:extLst>
          </p:cNvPr>
          <p:cNvSpPr/>
          <p:nvPr/>
        </p:nvSpPr>
        <p:spPr>
          <a:xfrm flipV="1">
            <a:off x="0" y="15024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114">
            <a:extLst>
              <a:ext uri="{FF2B5EF4-FFF2-40B4-BE49-F238E27FC236}">
                <a16:creationId xmlns:a16="http://schemas.microsoft.com/office/drawing/2014/main" id="{03F95AF5-9585-77E7-6CD8-AF9B0B34F224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4" name="Picture 112">
            <a:extLst>
              <a:ext uri="{FF2B5EF4-FFF2-40B4-BE49-F238E27FC236}">
                <a16:creationId xmlns:a16="http://schemas.microsoft.com/office/drawing/2014/main" id="{DF781F5F-0657-C8DC-BA8C-C30F7C3B9599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269" y="110486"/>
            <a:ext cx="1725718" cy="1658678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1D16E99-6B98-8D21-F503-D0CA3FA2C0E4}"/>
              </a:ext>
            </a:extLst>
          </p:cNvPr>
          <p:cNvGrpSpPr/>
          <p:nvPr/>
        </p:nvGrpSpPr>
        <p:grpSpPr>
          <a:xfrm>
            <a:off x="1577009" y="1352425"/>
            <a:ext cx="5287616" cy="8568985"/>
            <a:chOff x="1577009" y="1352425"/>
            <a:chExt cx="5287616" cy="85689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FC76F0-399A-D0D6-8EC7-308F1D93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7009" y="1352425"/>
              <a:ext cx="5287616" cy="66253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844C92-7BE8-0F11-3573-4FABA4C3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7009" y="7730042"/>
              <a:ext cx="5287616" cy="2191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885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222" name="Freeform 222"/>
          <p:cNvSpPr/>
          <p:nvPr/>
        </p:nvSpPr>
        <p:spPr>
          <a:xfrm flipV="1">
            <a:off x="0" y="15024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36749E51-8F52-5CB3-6733-57303D856D7B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6DE4BDA4-93C6-62D4-B2EB-9C5C920A2014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pic>
        <p:nvPicPr>
          <p:cNvPr id="9" name="Picture 8" descr="A pipette putting a sample in vials">
            <a:extLst>
              <a:ext uri="{FF2B5EF4-FFF2-40B4-BE49-F238E27FC236}">
                <a16:creationId xmlns:a16="http://schemas.microsoft.com/office/drawing/2014/main" id="{2749D1A7-B865-7079-BB2C-40D5CE1DF5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99" y="3138164"/>
            <a:ext cx="7421505" cy="4947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4" name="Rectangle 224"/>
          <p:cNvSpPr/>
          <p:nvPr/>
        </p:nvSpPr>
        <p:spPr>
          <a:xfrm flipH="1">
            <a:off x="1663702" y="3641885"/>
            <a:ext cx="417010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anchor="ctr">
            <a:spAutoFit/>
          </a:bodyPr>
          <a:lstStyle/>
          <a:p>
            <a:pPr marL="0" algn="ctr"/>
            <a:r>
              <a:rPr lang="en-US" sz="4800" b="1" i="0" spc="0" baseline="0" dirty="0">
                <a:solidFill>
                  <a:srgbClr val="000000"/>
                </a:solidFill>
                <a:latin typeface="Calibri"/>
              </a:rPr>
              <a:t>Lake Testing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2114332" y="4769218"/>
            <a:ext cx="3489647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4000" b="1" i="0" spc="0" baseline="0" dirty="0">
                <a:solidFill>
                  <a:srgbClr val="000000"/>
                </a:solidFill>
                <a:latin typeface="Calibri"/>
              </a:rPr>
              <a:t>Frank Murphy Jamie Irving</a:t>
            </a:r>
          </a:p>
        </p:txBody>
      </p:sp>
    </p:spTree>
    <p:extLst>
      <p:ext uri="{BB962C8B-B14F-4D97-AF65-F5344CB8AC3E}">
        <p14:creationId xmlns:p14="http://schemas.microsoft.com/office/powerpoint/2010/main" val="72502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24" name="Freeform 124"/>
          <p:cNvSpPr/>
          <p:nvPr/>
        </p:nvSpPr>
        <p:spPr>
          <a:xfrm flipV="1">
            <a:off x="0" y="1772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6" name="Freeform 126"/>
          <p:cNvSpPr/>
          <p:nvPr/>
        </p:nvSpPr>
        <p:spPr>
          <a:xfrm flipV="1">
            <a:off x="76199" y="3962400"/>
            <a:ext cx="7529811" cy="6095999"/>
          </a:xfrm>
          <a:custGeom>
            <a:avLst/>
            <a:gdLst/>
            <a:ahLst/>
            <a:cxnLst/>
            <a:rect l="0" t="0" r="0" b="0"/>
            <a:pathLst>
              <a:path w="7529811" h="6095999">
                <a:moveTo>
                  <a:pt x="0" y="6095999"/>
                </a:moveTo>
                <a:lnTo>
                  <a:pt x="7529811" y="6095999"/>
                </a:lnTo>
                <a:lnTo>
                  <a:pt x="7529811" y="0"/>
                </a:lnTo>
                <a:lnTo>
                  <a:pt x="0" y="0"/>
                </a:lnTo>
                <a:close/>
                <a:moveTo>
                  <a:pt x="3886199" y="1005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7" name="Picture 1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00" y="3949700"/>
            <a:ext cx="7555211" cy="6108700"/>
          </a:xfrm>
          <a:prstGeom prst="rect">
            <a:avLst/>
          </a:prstGeom>
          <a:noFill/>
        </p:spPr>
      </p:pic>
      <p:sp>
        <p:nvSpPr>
          <p:cNvPr id="128" name="Freeform 128"/>
          <p:cNvSpPr/>
          <p:nvPr/>
        </p:nvSpPr>
        <p:spPr>
          <a:xfrm flipV="1">
            <a:off x="0" y="2648684"/>
            <a:ext cx="7162799" cy="3124199"/>
          </a:xfrm>
          <a:custGeom>
            <a:avLst/>
            <a:gdLst/>
            <a:ahLst/>
            <a:cxnLst/>
            <a:rect l="0" t="0" r="0" b="0"/>
            <a:pathLst>
              <a:path w="7162799" h="3124199">
                <a:moveTo>
                  <a:pt x="0" y="3124199"/>
                </a:moveTo>
                <a:lnTo>
                  <a:pt x="7162799" y="3124199"/>
                </a:lnTo>
                <a:lnTo>
                  <a:pt x="7162799" y="0"/>
                </a:lnTo>
                <a:lnTo>
                  <a:pt x="0" y="0"/>
                </a:lnTo>
                <a:close/>
                <a:moveTo>
                  <a:pt x="2648683" y="5772883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9" name="Rectangle 129"/>
          <p:cNvSpPr/>
          <p:nvPr/>
        </p:nvSpPr>
        <p:spPr>
          <a:xfrm>
            <a:off x="914400" y="3082949"/>
            <a:ext cx="6099049" cy="712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t">
            <a:spAutoFit/>
          </a:bodyPr>
          <a:lstStyle/>
          <a:p>
            <a:pPr marL="0" algn="ctr">
              <a:lnSpc>
                <a:spcPts val="5967"/>
              </a:lnSpc>
            </a:pPr>
            <a:r>
              <a:rPr lang="en-US" sz="4000" b="1" i="0" spc="0" baseline="0" dirty="0">
                <a:solidFill>
                  <a:srgbClr val="000000"/>
                </a:solidFill>
                <a:latin typeface="Calibri"/>
              </a:rPr>
              <a:t>What, When, Where ?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604F5498-FA5C-F405-AE38-587193CC713B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FD708DC6-A06F-FEC0-BDA0-0D5EA657D71A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6" name="Rectangle 173">
            <a:extLst>
              <a:ext uri="{FF2B5EF4-FFF2-40B4-BE49-F238E27FC236}">
                <a16:creationId xmlns:a16="http://schemas.microsoft.com/office/drawing/2014/main" id="{B5C947C7-3BE7-A47D-6173-4E6720D47438}"/>
              </a:ext>
            </a:extLst>
          </p:cNvPr>
          <p:cNvSpPr/>
          <p:nvPr/>
        </p:nvSpPr>
        <p:spPr>
          <a:xfrm>
            <a:off x="25347" y="2122939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3600" b="1" spc="0" baseline="0" dirty="0">
                <a:solidFill>
                  <a:srgbClr val="000000"/>
                </a:solidFill>
                <a:latin typeface="Calibri"/>
              </a:rPr>
              <a:t>Volunteer Lake Assessment Program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39" name="Freeform 139"/>
          <p:cNvSpPr/>
          <p:nvPr/>
        </p:nvSpPr>
        <p:spPr>
          <a:xfrm flipV="1">
            <a:off x="152399" y="228600"/>
            <a:ext cx="7477989" cy="9677399"/>
          </a:xfrm>
          <a:custGeom>
            <a:avLst/>
            <a:gdLst/>
            <a:ahLst/>
            <a:cxnLst/>
            <a:rect l="0" t="0" r="0" b="0"/>
            <a:pathLst>
              <a:path w="7477989" h="9677399">
                <a:moveTo>
                  <a:pt x="0" y="9677399"/>
                </a:moveTo>
                <a:lnTo>
                  <a:pt x="7477989" y="9677399"/>
                </a:lnTo>
                <a:lnTo>
                  <a:pt x="7477989" y="0"/>
                </a:lnTo>
                <a:lnTo>
                  <a:pt x="0" y="0"/>
                </a:lnTo>
                <a:close/>
                <a:moveTo>
                  <a:pt x="76199" y="99059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89A1B-C744-533C-E852-AF4423C5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5" y="4422509"/>
            <a:ext cx="7460976" cy="4539827"/>
          </a:xfrm>
          <a:prstGeom prst="rect">
            <a:avLst/>
          </a:prstGeom>
        </p:spPr>
      </p:pic>
      <p:sp>
        <p:nvSpPr>
          <p:cNvPr id="6" name="Rectangle 114">
            <a:extLst>
              <a:ext uri="{FF2B5EF4-FFF2-40B4-BE49-F238E27FC236}">
                <a16:creationId xmlns:a16="http://schemas.microsoft.com/office/drawing/2014/main" id="{728D1766-F64A-D511-963E-2D0EA26EB27A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7" name="Picture 112">
            <a:extLst>
              <a:ext uri="{FF2B5EF4-FFF2-40B4-BE49-F238E27FC236}">
                <a16:creationId xmlns:a16="http://schemas.microsoft.com/office/drawing/2014/main" id="{E8FD1335-B269-B6B4-9F18-E6BFF83CC77C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8" name="Rectangle 137">
            <a:extLst>
              <a:ext uri="{FF2B5EF4-FFF2-40B4-BE49-F238E27FC236}">
                <a16:creationId xmlns:a16="http://schemas.microsoft.com/office/drawing/2014/main" id="{874F0437-32B8-B721-368F-7DCD240ADD30}"/>
              </a:ext>
            </a:extLst>
          </p:cNvPr>
          <p:cNvSpPr/>
          <p:nvPr/>
        </p:nvSpPr>
        <p:spPr>
          <a:xfrm>
            <a:off x="2170195" y="3402681"/>
            <a:ext cx="2891817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0" b="1" i="0" spc="0" baseline="0" dirty="0">
                <a:solidFill>
                  <a:srgbClr val="000000"/>
                </a:solidFill>
                <a:latin typeface="Calibri"/>
              </a:rPr>
              <a:t>Lake Testing</a:t>
            </a:r>
          </a:p>
        </p:txBody>
      </p:sp>
      <p:sp>
        <p:nvSpPr>
          <p:cNvPr id="10" name="Rectangle 173">
            <a:extLst>
              <a:ext uri="{FF2B5EF4-FFF2-40B4-BE49-F238E27FC236}">
                <a16:creationId xmlns:a16="http://schemas.microsoft.com/office/drawing/2014/main" id="{D7A2B4BD-4DB2-45C1-01AB-C131EF2F8359}"/>
              </a:ext>
            </a:extLst>
          </p:cNvPr>
          <p:cNvSpPr/>
          <p:nvPr/>
        </p:nvSpPr>
        <p:spPr>
          <a:xfrm>
            <a:off x="25347" y="2454243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Volunteer Lake Assessment Program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39" name="Freeform 139"/>
          <p:cNvSpPr/>
          <p:nvPr/>
        </p:nvSpPr>
        <p:spPr>
          <a:xfrm flipV="1">
            <a:off x="152399" y="228600"/>
            <a:ext cx="7477989" cy="9677399"/>
          </a:xfrm>
          <a:custGeom>
            <a:avLst/>
            <a:gdLst/>
            <a:ahLst/>
            <a:cxnLst/>
            <a:rect l="0" t="0" r="0" b="0"/>
            <a:pathLst>
              <a:path w="7477989" h="9677399">
                <a:moveTo>
                  <a:pt x="0" y="9677399"/>
                </a:moveTo>
                <a:lnTo>
                  <a:pt x="7477989" y="9677399"/>
                </a:lnTo>
                <a:lnTo>
                  <a:pt x="7477989" y="0"/>
                </a:lnTo>
                <a:lnTo>
                  <a:pt x="0" y="0"/>
                </a:lnTo>
                <a:close/>
                <a:moveTo>
                  <a:pt x="76199" y="99059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114">
            <a:extLst>
              <a:ext uri="{FF2B5EF4-FFF2-40B4-BE49-F238E27FC236}">
                <a16:creationId xmlns:a16="http://schemas.microsoft.com/office/drawing/2014/main" id="{728D1766-F64A-D511-963E-2D0EA26EB27A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7" name="Picture 112">
            <a:extLst>
              <a:ext uri="{FF2B5EF4-FFF2-40B4-BE49-F238E27FC236}">
                <a16:creationId xmlns:a16="http://schemas.microsoft.com/office/drawing/2014/main" id="{E8FD1335-B269-B6B4-9F18-E6BFF83CC77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8" name="Rectangle 137">
            <a:extLst>
              <a:ext uri="{FF2B5EF4-FFF2-40B4-BE49-F238E27FC236}">
                <a16:creationId xmlns:a16="http://schemas.microsoft.com/office/drawing/2014/main" id="{874F0437-32B8-B721-368F-7DCD240ADD30}"/>
              </a:ext>
            </a:extLst>
          </p:cNvPr>
          <p:cNvSpPr/>
          <p:nvPr/>
        </p:nvSpPr>
        <p:spPr>
          <a:xfrm>
            <a:off x="2170195" y="3402681"/>
            <a:ext cx="2891817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0" b="1" i="0" spc="0" baseline="0" dirty="0">
                <a:solidFill>
                  <a:srgbClr val="000000"/>
                </a:solidFill>
                <a:latin typeface="Calibri"/>
              </a:rPr>
              <a:t>Lake Testing</a:t>
            </a:r>
          </a:p>
        </p:txBody>
      </p:sp>
      <p:sp>
        <p:nvSpPr>
          <p:cNvPr id="10" name="Rectangle 173">
            <a:extLst>
              <a:ext uri="{FF2B5EF4-FFF2-40B4-BE49-F238E27FC236}">
                <a16:creationId xmlns:a16="http://schemas.microsoft.com/office/drawing/2014/main" id="{D7A2B4BD-4DB2-45C1-01AB-C131EF2F8359}"/>
              </a:ext>
            </a:extLst>
          </p:cNvPr>
          <p:cNvSpPr/>
          <p:nvPr/>
        </p:nvSpPr>
        <p:spPr>
          <a:xfrm>
            <a:off x="25347" y="2454243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Volunteer Lake Assessment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7FE87-B28D-B881-875B-63C78CB8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90" y="4474228"/>
            <a:ext cx="5418360" cy="512953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80759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39" name="Freeform 139"/>
          <p:cNvSpPr/>
          <p:nvPr/>
        </p:nvSpPr>
        <p:spPr>
          <a:xfrm flipV="1">
            <a:off x="152399" y="228600"/>
            <a:ext cx="7477989" cy="9677399"/>
          </a:xfrm>
          <a:custGeom>
            <a:avLst/>
            <a:gdLst/>
            <a:ahLst/>
            <a:cxnLst/>
            <a:rect l="0" t="0" r="0" b="0"/>
            <a:pathLst>
              <a:path w="7477989" h="9677399">
                <a:moveTo>
                  <a:pt x="0" y="9677399"/>
                </a:moveTo>
                <a:lnTo>
                  <a:pt x="7477989" y="9677399"/>
                </a:lnTo>
                <a:lnTo>
                  <a:pt x="7477989" y="0"/>
                </a:lnTo>
                <a:lnTo>
                  <a:pt x="0" y="0"/>
                </a:lnTo>
                <a:close/>
                <a:moveTo>
                  <a:pt x="76199" y="99059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114">
            <a:extLst>
              <a:ext uri="{FF2B5EF4-FFF2-40B4-BE49-F238E27FC236}">
                <a16:creationId xmlns:a16="http://schemas.microsoft.com/office/drawing/2014/main" id="{728D1766-F64A-D511-963E-2D0EA26EB27A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7" name="Picture 112">
            <a:extLst>
              <a:ext uri="{FF2B5EF4-FFF2-40B4-BE49-F238E27FC236}">
                <a16:creationId xmlns:a16="http://schemas.microsoft.com/office/drawing/2014/main" id="{E8FD1335-B269-B6B4-9F18-E6BFF83CC77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8" name="Rectangle 137">
            <a:extLst>
              <a:ext uri="{FF2B5EF4-FFF2-40B4-BE49-F238E27FC236}">
                <a16:creationId xmlns:a16="http://schemas.microsoft.com/office/drawing/2014/main" id="{874F0437-32B8-B721-368F-7DCD240ADD30}"/>
              </a:ext>
            </a:extLst>
          </p:cNvPr>
          <p:cNvSpPr/>
          <p:nvPr/>
        </p:nvSpPr>
        <p:spPr>
          <a:xfrm>
            <a:off x="2170195" y="3402681"/>
            <a:ext cx="2891817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0" b="1" i="0" spc="0" baseline="0" dirty="0">
                <a:solidFill>
                  <a:srgbClr val="000000"/>
                </a:solidFill>
                <a:latin typeface="Calibri"/>
              </a:rPr>
              <a:t>Lake Testing</a:t>
            </a:r>
          </a:p>
        </p:txBody>
      </p:sp>
      <p:sp>
        <p:nvSpPr>
          <p:cNvPr id="10" name="Rectangle 173">
            <a:extLst>
              <a:ext uri="{FF2B5EF4-FFF2-40B4-BE49-F238E27FC236}">
                <a16:creationId xmlns:a16="http://schemas.microsoft.com/office/drawing/2014/main" id="{D7A2B4BD-4DB2-45C1-01AB-C131EF2F8359}"/>
              </a:ext>
            </a:extLst>
          </p:cNvPr>
          <p:cNvSpPr/>
          <p:nvPr/>
        </p:nvSpPr>
        <p:spPr>
          <a:xfrm>
            <a:off x="25347" y="2454243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Volunteer Lake Assessment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8F14D-5DCC-DDBD-A058-25B5E7BFF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17" y="4693451"/>
            <a:ext cx="6360966" cy="352733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3385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39" name="Freeform 139"/>
          <p:cNvSpPr/>
          <p:nvPr/>
        </p:nvSpPr>
        <p:spPr>
          <a:xfrm flipV="1">
            <a:off x="152399" y="228600"/>
            <a:ext cx="7477989" cy="9677399"/>
          </a:xfrm>
          <a:custGeom>
            <a:avLst/>
            <a:gdLst/>
            <a:ahLst/>
            <a:cxnLst/>
            <a:rect l="0" t="0" r="0" b="0"/>
            <a:pathLst>
              <a:path w="7477989" h="9677399">
                <a:moveTo>
                  <a:pt x="0" y="9677399"/>
                </a:moveTo>
                <a:lnTo>
                  <a:pt x="7477989" y="9677399"/>
                </a:lnTo>
                <a:lnTo>
                  <a:pt x="7477989" y="0"/>
                </a:lnTo>
                <a:lnTo>
                  <a:pt x="0" y="0"/>
                </a:lnTo>
                <a:close/>
                <a:moveTo>
                  <a:pt x="76199" y="99059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114">
            <a:extLst>
              <a:ext uri="{FF2B5EF4-FFF2-40B4-BE49-F238E27FC236}">
                <a16:creationId xmlns:a16="http://schemas.microsoft.com/office/drawing/2014/main" id="{728D1766-F64A-D511-963E-2D0EA26EB27A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7" name="Picture 112">
            <a:extLst>
              <a:ext uri="{FF2B5EF4-FFF2-40B4-BE49-F238E27FC236}">
                <a16:creationId xmlns:a16="http://schemas.microsoft.com/office/drawing/2014/main" id="{E8FD1335-B269-B6B4-9F18-E6BFF83CC77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8" name="Rectangle 137">
            <a:extLst>
              <a:ext uri="{FF2B5EF4-FFF2-40B4-BE49-F238E27FC236}">
                <a16:creationId xmlns:a16="http://schemas.microsoft.com/office/drawing/2014/main" id="{874F0437-32B8-B721-368F-7DCD240ADD30}"/>
              </a:ext>
            </a:extLst>
          </p:cNvPr>
          <p:cNvSpPr/>
          <p:nvPr/>
        </p:nvSpPr>
        <p:spPr>
          <a:xfrm>
            <a:off x="2170195" y="3402681"/>
            <a:ext cx="2891817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0" b="1" i="0" spc="0" baseline="0" dirty="0">
                <a:solidFill>
                  <a:srgbClr val="000000"/>
                </a:solidFill>
                <a:latin typeface="Calibri"/>
              </a:rPr>
              <a:t>Lake Testing</a:t>
            </a:r>
          </a:p>
        </p:txBody>
      </p:sp>
      <p:sp>
        <p:nvSpPr>
          <p:cNvPr id="10" name="Rectangle 173">
            <a:extLst>
              <a:ext uri="{FF2B5EF4-FFF2-40B4-BE49-F238E27FC236}">
                <a16:creationId xmlns:a16="http://schemas.microsoft.com/office/drawing/2014/main" id="{D7A2B4BD-4DB2-45C1-01AB-C131EF2F8359}"/>
              </a:ext>
            </a:extLst>
          </p:cNvPr>
          <p:cNvSpPr/>
          <p:nvPr/>
        </p:nvSpPr>
        <p:spPr>
          <a:xfrm>
            <a:off x="25347" y="2454243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Volunteer Lake Assessment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21F3F-B50C-A8A8-EDEA-4949E44B8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4474229"/>
            <a:ext cx="6410325" cy="478155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9014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16" name="Freeform 116"/>
          <p:cNvSpPr/>
          <p:nvPr/>
        </p:nvSpPr>
        <p:spPr>
          <a:xfrm flipV="1">
            <a:off x="1424655" y="1981200"/>
            <a:ext cx="4919038" cy="7786746"/>
          </a:xfrm>
          <a:custGeom>
            <a:avLst/>
            <a:gdLst/>
            <a:ahLst/>
            <a:cxnLst/>
            <a:rect l="0" t="0" r="0" b="0"/>
            <a:pathLst>
              <a:path w="4919038" h="7786746">
                <a:moveTo>
                  <a:pt x="0" y="7786746"/>
                </a:moveTo>
                <a:lnTo>
                  <a:pt x="4919038" y="7786746"/>
                </a:lnTo>
                <a:lnTo>
                  <a:pt x="4919038" y="0"/>
                </a:lnTo>
                <a:lnTo>
                  <a:pt x="0" y="0"/>
                </a:lnTo>
                <a:close/>
                <a:moveTo>
                  <a:pt x="556544" y="9767946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7" name="Freeform 117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close-up of a flag&#10;&#10;Description automatically generated">
            <a:extLst>
              <a:ext uri="{FF2B5EF4-FFF2-40B4-BE49-F238E27FC236}">
                <a16:creationId xmlns:a16="http://schemas.microsoft.com/office/drawing/2014/main" id="{FB4DDAC1-4A32-1CC2-0DB7-3E05D20F17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4500" y="2982755"/>
            <a:ext cx="7259606" cy="46902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19" name="Rectangle 119"/>
          <p:cNvSpPr/>
          <p:nvPr/>
        </p:nvSpPr>
        <p:spPr>
          <a:xfrm>
            <a:off x="940513" y="3135154"/>
            <a:ext cx="598048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4800" b="1" i="1" spc="0" baseline="0" dirty="0">
                <a:solidFill>
                  <a:schemeClr val="bg1"/>
                </a:solidFill>
                <a:latin typeface="Calibri"/>
              </a:rPr>
              <a:t>Pledge of Allegiance</a:t>
            </a:r>
          </a:p>
        </p:txBody>
      </p:sp>
      <p:sp>
        <p:nvSpPr>
          <p:cNvPr id="11" name="Rectangle 114">
            <a:extLst>
              <a:ext uri="{FF2B5EF4-FFF2-40B4-BE49-F238E27FC236}">
                <a16:creationId xmlns:a16="http://schemas.microsoft.com/office/drawing/2014/main" id="{11B555E8-4E70-D7EC-754E-6AFE4E1B58E9}"/>
              </a:ext>
            </a:extLst>
          </p:cNvPr>
          <p:cNvSpPr/>
          <p:nvPr/>
        </p:nvSpPr>
        <p:spPr>
          <a:xfrm>
            <a:off x="2043768" y="55586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12" name="Picture 112">
            <a:extLst>
              <a:ext uri="{FF2B5EF4-FFF2-40B4-BE49-F238E27FC236}">
                <a16:creationId xmlns:a16="http://schemas.microsoft.com/office/drawing/2014/main" id="{5B9D5F26-3C84-0DD6-21E1-1EBB3CF44F82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83982"/>
            <a:ext cx="1725718" cy="1658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 flipV="1">
            <a:off x="2590799" y="304800"/>
            <a:ext cx="4325678" cy="2308324"/>
          </a:xfrm>
          <a:custGeom>
            <a:avLst/>
            <a:gdLst/>
            <a:ahLst/>
            <a:cxnLst/>
            <a:rect l="0" t="0" r="0" b="0"/>
            <a:pathLst>
              <a:path w="4325678" h="2308324">
                <a:moveTo>
                  <a:pt x="0" y="2308324"/>
                </a:moveTo>
                <a:lnTo>
                  <a:pt x="4325678" y="2308324"/>
                </a:lnTo>
                <a:lnTo>
                  <a:pt x="4325678" y="0"/>
                </a:lnTo>
                <a:lnTo>
                  <a:pt x="0" y="0"/>
                </a:lnTo>
                <a:close/>
                <a:moveTo>
                  <a:pt x="-2285999" y="2613124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1" name="Freeform 161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3" name="Freeform 163"/>
          <p:cNvSpPr/>
          <p:nvPr/>
        </p:nvSpPr>
        <p:spPr>
          <a:xfrm flipV="1">
            <a:off x="838199" y="4267200"/>
            <a:ext cx="6553199" cy="5078313"/>
          </a:xfrm>
          <a:custGeom>
            <a:avLst/>
            <a:gdLst/>
            <a:ahLst/>
            <a:cxnLst/>
            <a:rect l="0" t="0" r="0" b="0"/>
            <a:pathLst>
              <a:path w="6553199" h="5078313">
                <a:moveTo>
                  <a:pt x="0" y="5078313"/>
                </a:moveTo>
                <a:lnTo>
                  <a:pt x="6553199" y="5078313"/>
                </a:lnTo>
                <a:lnTo>
                  <a:pt x="6553199" y="0"/>
                </a:lnTo>
                <a:lnTo>
                  <a:pt x="0" y="0"/>
                </a:lnTo>
                <a:close/>
                <a:moveTo>
                  <a:pt x="3428999" y="9345513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4" name="Freeform 164"/>
          <p:cNvSpPr/>
          <p:nvPr/>
        </p:nvSpPr>
        <p:spPr>
          <a:xfrm flipV="1">
            <a:off x="838199" y="3429000"/>
            <a:ext cx="3136883" cy="646330"/>
          </a:xfrm>
          <a:custGeom>
            <a:avLst/>
            <a:gdLst/>
            <a:ahLst/>
            <a:cxnLst/>
            <a:rect l="0" t="0" r="0" b="0"/>
            <a:pathLst>
              <a:path w="1593537064" h="328336076">
                <a:moveTo>
                  <a:pt x="0" y="328336076"/>
                </a:moveTo>
                <a:lnTo>
                  <a:pt x="1593537064" y="328336076"/>
                </a:lnTo>
                <a:lnTo>
                  <a:pt x="1593537064" y="0"/>
                </a:lnTo>
                <a:lnTo>
                  <a:pt x="0" y="0"/>
                </a:lnTo>
                <a:close/>
                <a:moveTo>
                  <a:pt x="1316126400" y="2070268076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6" name="Rectangle 166"/>
          <p:cNvSpPr/>
          <p:nvPr/>
        </p:nvSpPr>
        <p:spPr>
          <a:xfrm>
            <a:off x="923925" y="4401312"/>
            <a:ext cx="6342735" cy="42976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225F73"/>
                </a:solidFill>
                <a:latin typeface="Calibri"/>
              </a:rPr>
              <a:t>ol·i·go·tro·phic | \ ˈä-li-gō-</a:t>
            </a:r>
          </a:p>
          <a:p>
            <a:pPr marL="0">
              <a:lnSpc>
                <a:spcPts val="4320"/>
              </a:lnSpc>
            </a:pPr>
            <a:r>
              <a:rPr lang="en-US" sz="3600" b="0" i="0" spc="0" baseline="0" dirty="0">
                <a:solidFill>
                  <a:srgbClr val="225F73"/>
                </a:solidFill>
                <a:latin typeface="Calibri"/>
              </a:rPr>
              <a:t>ˈtrō-fi</a:t>
            </a:r>
            <a:r>
              <a:rPr lang="en-US" sz="3600" b="0" i="0" spc="1627" baseline="0" dirty="0">
                <a:solidFill>
                  <a:srgbClr val="225F73"/>
                </a:solidFill>
                <a:latin typeface="Calibri"/>
              </a:rPr>
              <a:t>k</a:t>
            </a:r>
            <a:r>
              <a:rPr lang="en-US" sz="3600" b="0" i="0" spc="0" baseline="0" dirty="0">
                <a:solidFill>
                  <a:srgbClr val="225F73"/>
                </a:solidFill>
                <a:latin typeface="Calibri"/>
              </a:rPr>
              <a:t>, ˈō-; ə-ˈli-gə- \</a:t>
            </a:r>
          </a:p>
          <a:p>
            <a:pPr marL="0">
              <a:lnSpc>
                <a:spcPts val="4319"/>
              </a:lnSpc>
            </a:pPr>
            <a:r>
              <a:rPr lang="en-US" sz="3600" b="1" i="0" spc="0" baseline="0" dirty="0">
                <a:solidFill>
                  <a:srgbClr val="265667"/>
                </a:solidFill>
                <a:latin typeface="Calibri"/>
              </a:rPr>
              <a:t>Definition of </a:t>
            </a:r>
            <a:r>
              <a:rPr lang="en-US" sz="3600" b="1" i="1" spc="0" baseline="0" dirty="0">
                <a:solidFill>
                  <a:srgbClr val="265667"/>
                </a:solidFill>
                <a:latin typeface="Calibri"/>
              </a:rPr>
              <a:t>oligotrophic</a:t>
            </a:r>
          </a:p>
          <a:p>
            <a:pPr marL="0">
              <a:lnSpc>
                <a:spcPts val="4320"/>
              </a:lnSpc>
            </a:pPr>
            <a:r>
              <a:rPr lang="en-US" sz="3600" b="1" i="0" spc="0" baseline="0" dirty="0">
                <a:solidFill>
                  <a:srgbClr val="303336"/>
                </a:solidFill>
                <a:latin typeface="Calibri"/>
              </a:rPr>
              <a:t>: </a:t>
            </a:r>
            <a:r>
              <a:rPr lang="en-US" sz="3600" b="0" i="0" spc="0" baseline="0" dirty="0">
                <a:solidFill>
                  <a:srgbClr val="303336"/>
                </a:solidFill>
                <a:latin typeface="Calibri"/>
              </a:rPr>
              <a:t>having a deficiency of plant </a:t>
            </a:r>
          </a:p>
          <a:p>
            <a:pPr marL="0">
              <a:lnSpc>
                <a:spcPts val="4320"/>
              </a:lnSpc>
            </a:pPr>
            <a:r>
              <a:rPr lang="en-US" sz="3600" b="0" i="0" spc="0" baseline="0" dirty="0">
                <a:solidFill>
                  <a:srgbClr val="303336"/>
                </a:solidFill>
                <a:latin typeface="Calibri"/>
              </a:rPr>
              <a:t>nutrients that is usually </a:t>
            </a:r>
          </a:p>
          <a:p>
            <a:pPr marL="0">
              <a:lnSpc>
                <a:spcPts val="4319"/>
              </a:lnSpc>
            </a:pPr>
            <a:r>
              <a:rPr lang="en-US" sz="3600" b="0" i="0" spc="0" baseline="0" dirty="0">
                <a:solidFill>
                  <a:srgbClr val="303336"/>
                </a:solidFill>
                <a:latin typeface="Calibri"/>
              </a:rPr>
              <a:t>accompanied by an abundance of </a:t>
            </a:r>
          </a:p>
          <a:p>
            <a:pPr marL="0">
              <a:lnSpc>
                <a:spcPts val="4319"/>
              </a:lnSpc>
            </a:pPr>
            <a:r>
              <a:rPr lang="en-US" sz="3600" b="0" i="0" spc="0" baseline="0" dirty="0">
                <a:solidFill>
                  <a:srgbClr val="303336"/>
                </a:solidFill>
                <a:latin typeface="Calibri"/>
              </a:rPr>
              <a:t>dissolved oxygen</a:t>
            </a:r>
          </a:p>
          <a:p>
            <a:pPr marL="0">
              <a:lnSpc>
                <a:spcPts val="4319"/>
              </a:lnSpc>
            </a:pPr>
            <a:r>
              <a:rPr lang="en-US" sz="3600" b="0" i="0" spc="0" baseline="0" dirty="0">
                <a:solidFill>
                  <a:srgbClr val="225F73"/>
                </a:solidFill>
                <a:latin typeface="Calibri"/>
              </a:rPr>
              <a:t>e.g.: clear </a:t>
            </a:r>
            <a:r>
              <a:rPr lang="en-US" sz="3600" b="0" i="1" spc="0" baseline="0" dirty="0">
                <a:solidFill>
                  <a:srgbClr val="225F73"/>
                </a:solidFill>
                <a:latin typeface="Calibri"/>
              </a:rPr>
              <a:t>oligotrophic</a:t>
            </a:r>
            <a:r>
              <a:rPr lang="en-US" sz="3600" b="0" i="0" spc="0" baseline="0" dirty="0">
                <a:solidFill>
                  <a:srgbClr val="225F73"/>
                </a:solidFill>
                <a:latin typeface="Calibri"/>
              </a:rPr>
              <a:t> lakes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992460" y="3563112"/>
            <a:ext cx="2857544" cy="4572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1" i="0" spc="2700" baseline="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Oligotrophic</a:t>
            </a:r>
          </a:p>
        </p:txBody>
      </p:sp>
      <p:sp>
        <p:nvSpPr>
          <p:cNvPr id="2" name="Rectangle 173">
            <a:extLst>
              <a:ext uri="{FF2B5EF4-FFF2-40B4-BE49-F238E27FC236}">
                <a16:creationId xmlns:a16="http://schemas.microsoft.com/office/drawing/2014/main" id="{C0DA8A49-7C1E-9CF9-06A3-140898F89AEE}"/>
              </a:ext>
            </a:extLst>
          </p:cNvPr>
          <p:cNvSpPr/>
          <p:nvPr/>
        </p:nvSpPr>
        <p:spPr>
          <a:xfrm>
            <a:off x="25347" y="2454243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Volunteer Lake Assessment Program</a:t>
            </a:r>
          </a:p>
        </p:txBody>
      </p:sp>
      <p:sp>
        <p:nvSpPr>
          <p:cNvPr id="3" name="Rectangle 114">
            <a:extLst>
              <a:ext uri="{FF2B5EF4-FFF2-40B4-BE49-F238E27FC236}">
                <a16:creationId xmlns:a16="http://schemas.microsoft.com/office/drawing/2014/main" id="{21658CB7-06D1-6D73-E7CB-E0E07BF969F0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4" name="Picture 112">
            <a:extLst>
              <a:ext uri="{FF2B5EF4-FFF2-40B4-BE49-F238E27FC236}">
                <a16:creationId xmlns:a16="http://schemas.microsoft.com/office/drawing/2014/main" id="{64A9CAE9-89AF-F2C9-426C-6BBE0B589223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69" name="Freeform 169"/>
          <p:cNvSpPr/>
          <p:nvPr/>
        </p:nvSpPr>
        <p:spPr>
          <a:xfrm flipV="1">
            <a:off x="2590799" y="304800"/>
            <a:ext cx="4325678" cy="2308324"/>
          </a:xfrm>
          <a:custGeom>
            <a:avLst/>
            <a:gdLst/>
            <a:ahLst/>
            <a:cxnLst/>
            <a:rect l="0" t="0" r="0" b="0"/>
            <a:pathLst>
              <a:path w="4325678" h="2308324">
                <a:moveTo>
                  <a:pt x="0" y="2308324"/>
                </a:moveTo>
                <a:lnTo>
                  <a:pt x="4325678" y="2308324"/>
                </a:lnTo>
                <a:lnTo>
                  <a:pt x="4325678" y="0"/>
                </a:lnTo>
                <a:lnTo>
                  <a:pt x="0" y="0"/>
                </a:lnTo>
                <a:close/>
                <a:moveTo>
                  <a:pt x="-2285999" y="2613124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25347" y="2454243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Volunteer Lake Assessment Program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744276" y="3643483"/>
            <a:ext cx="7028124" cy="2759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3600" b="1" i="0" spc="2700" baseline="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Thanks to our sample takers:</a:t>
            </a:r>
          </a:p>
          <a:p>
            <a:pPr marL="457200">
              <a:lnSpc>
                <a:spcPts val="4319"/>
              </a:lnSpc>
            </a:pPr>
            <a:r>
              <a:rPr lang="en-US" sz="3600" b="1" i="0" spc="2700" baseline="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Frank Murphy</a:t>
            </a:r>
          </a:p>
          <a:p>
            <a:pPr marL="457200">
              <a:lnSpc>
                <a:spcPts val="4319"/>
              </a:lnSpc>
            </a:pPr>
            <a:r>
              <a:rPr lang="en-US" sz="3600" b="1" i="0" spc="2700" baseline="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Jamie Irving</a:t>
            </a:r>
          </a:p>
          <a:p>
            <a:pPr marL="1028700" indent="-571500">
              <a:lnSpc>
                <a:spcPts val="4319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libri"/>
              </a:rPr>
              <a:t>John </a:t>
            </a:r>
            <a:r>
              <a:rPr lang="en-US" sz="3600" b="1" dirty="0" err="1">
                <a:solidFill>
                  <a:srgbClr val="000000"/>
                </a:solidFill>
                <a:latin typeface="Calibri"/>
              </a:rPr>
              <a:t>Slavik</a:t>
            </a:r>
            <a:r>
              <a:rPr lang="en-US" sz="3600" b="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28700" indent="-571500">
              <a:lnSpc>
                <a:spcPts val="4319"/>
              </a:lnSpc>
              <a:buFont typeface="Arial" panose="020B0604020202020204" pitchFamily="34" charset="0"/>
              <a:buChar char="•"/>
            </a:pPr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John </a:t>
            </a:r>
            <a:r>
              <a:rPr lang="en-US" sz="3600" b="1" i="0" spc="0" baseline="0" dirty="0" err="1">
                <a:solidFill>
                  <a:srgbClr val="000000"/>
                </a:solidFill>
                <a:latin typeface="Calibri"/>
              </a:rPr>
              <a:t>DeMichaelis</a:t>
            </a:r>
            <a:endParaRPr lang="en-US" sz="3600" b="1" i="0" spc="0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pic>
        <p:nvPicPr>
          <p:cNvPr id="5" name="Graphic 4" descr="Clapping hands outline">
            <a:extLst>
              <a:ext uri="{FF2B5EF4-FFF2-40B4-BE49-F238E27FC236}">
                <a16:creationId xmlns:a16="http://schemas.microsoft.com/office/drawing/2014/main" id="{1056C887-A752-8E18-5FDC-5EB507038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6775" y="6458163"/>
            <a:ext cx="3108015" cy="31080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5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254" name="Freeform 254"/>
          <p:cNvSpPr/>
          <p:nvPr/>
        </p:nvSpPr>
        <p:spPr>
          <a:xfrm flipV="1">
            <a:off x="685799" y="2895600"/>
            <a:ext cx="5789612" cy="506714"/>
          </a:xfrm>
          <a:custGeom>
            <a:avLst/>
            <a:gdLst/>
            <a:ahLst/>
            <a:cxnLst/>
            <a:rect l="0" t="0" r="0" b="0"/>
            <a:pathLst>
              <a:path w="5789612" h="506714">
                <a:moveTo>
                  <a:pt x="0" y="506714"/>
                </a:moveTo>
                <a:lnTo>
                  <a:pt x="5789612" y="506714"/>
                </a:lnTo>
                <a:lnTo>
                  <a:pt x="5789612" y="0"/>
                </a:lnTo>
                <a:lnTo>
                  <a:pt x="0" y="0"/>
                </a:lnTo>
                <a:close/>
                <a:moveTo>
                  <a:pt x="2209799" y="3402314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5" name="Freeform 255"/>
          <p:cNvSpPr/>
          <p:nvPr/>
        </p:nvSpPr>
        <p:spPr>
          <a:xfrm flipV="1">
            <a:off x="1142999" y="3733800"/>
            <a:ext cx="6095999" cy="2922286"/>
          </a:xfrm>
          <a:custGeom>
            <a:avLst/>
            <a:gdLst/>
            <a:ahLst/>
            <a:cxnLst/>
            <a:rect l="0" t="0" r="0" b="0"/>
            <a:pathLst>
              <a:path w="6095999" h="2922286">
                <a:moveTo>
                  <a:pt x="0" y="2922286"/>
                </a:moveTo>
                <a:lnTo>
                  <a:pt x="6095999" y="2922286"/>
                </a:lnTo>
                <a:lnTo>
                  <a:pt x="6095999" y="0"/>
                </a:lnTo>
                <a:lnTo>
                  <a:pt x="0" y="0"/>
                </a:lnTo>
                <a:close/>
                <a:moveTo>
                  <a:pt x="2590799" y="6656086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6" name="Freeform 256"/>
          <p:cNvSpPr/>
          <p:nvPr/>
        </p:nvSpPr>
        <p:spPr>
          <a:xfrm flipV="1">
            <a:off x="0" y="17722"/>
            <a:ext cx="2204097" cy="2118475"/>
          </a:xfrm>
          <a:custGeom>
            <a:avLst/>
            <a:gdLst/>
            <a:ahLst/>
            <a:cxnLst/>
            <a:rect l="0" t="0" r="0" b="0"/>
            <a:pathLst>
              <a:path w="1119681311" h="1076185347">
                <a:moveTo>
                  <a:pt x="0" y="1076185347"/>
                </a:moveTo>
                <a:lnTo>
                  <a:pt x="1119681311" y="1076185347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9002268" y="108518761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8" name="Rectangle 258"/>
          <p:cNvSpPr/>
          <p:nvPr/>
        </p:nvSpPr>
        <p:spPr>
          <a:xfrm>
            <a:off x="800239" y="2093459"/>
            <a:ext cx="5675172" cy="34877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00" b="1" i="0" spc="0" baseline="0" dirty="0">
                <a:solidFill>
                  <a:srgbClr val="000000"/>
                </a:solidFill>
                <a:latin typeface="Calibri"/>
              </a:rPr>
              <a:t>Open Discussion</a:t>
            </a:r>
          </a:p>
          <a:p>
            <a:pPr marL="518155">
              <a:lnSpc>
                <a:spcPts val="6638"/>
              </a:lnSpc>
            </a:pPr>
            <a:r>
              <a:rPr lang="en-US" sz="3200" b="1" i="0" spc="200" baseline="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Member participation on the </a:t>
            </a:r>
          </a:p>
          <a:p>
            <a:pPr marL="685800">
              <a:lnSpc>
                <a:spcPts val="3455"/>
              </a:lnSpc>
            </a:pP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Board of Directors</a:t>
            </a:r>
          </a:p>
          <a:p>
            <a:pPr marL="518155">
              <a:lnSpc>
                <a:spcPts val="4456"/>
              </a:lnSpc>
            </a:pPr>
            <a:r>
              <a:rPr lang="en-US" sz="3200" b="1" i="0" spc="200" baseline="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Floor Motions</a:t>
            </a:r>
          </a:p>
          <a:p>
            <a:pPr marL="518155">
              <a:lnSpc>
                <a:spcPts val="4456"/>
              </a:lnSpc>
            </a:pPr>
            <a:r>
              <a:rPr lang="en-US" sz="3200" b="1" i="0" spc="200" baseline="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Conservation Ideas</a:t>
            </a:r>
          </a:p>
          <a:p>
            <a:pPr marL="518155">
              <a:lnSpc>
                <a:spcPts val="4456"/>
              </a:lnSpc>
            </a:pPr>
            <a:r>
              <a:rPr lang="en-US" sz="3200" b="1" i="0" spc="200" baseline="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200" b="1" i="0" spc="0" baseline="0" dirty="0">
                <a:solidFill>
                  <a:srgbClr val="000000"/>
                </a:solidFill>
                <a:latin typeface="Calibri"/>
              </a:rPr>
              <a:t>What’s on your mind?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D82DAE59-13DD-8822-F202-8DBDBF0CA244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4380C360-8B06-5A16-25C2-F09A93AB0F99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pic>
        <p:nvPicPr>
          <p:cNvPr id="5" name="Picture 4" descr="Puzzle in brain">
            <a:extLst>
              <a:ext uri="{FF2B5EF4-FFF2-40B4-BE49-F238E27FC236}">
                <a16:creationId xmlns:a16="http://schemas.microsoft.com/office/drawing/2014/main" id="{4D62E295-BC61-309C-FC43-33E8B41105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191" y="6065677"/>
            <a:ext cx="3250095" cy="2437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Person with idea concept">
            <a:extLst>
              <a:ext uri="{FF2B5EF4-FFF2-40B4-BE49-F238E27FC236}">
                <a16:creationId xmlns:a16="http://schemas.microsoft.com/office/drawing/2014/main" id="{36BD8889-46B6-B4BC-0D39-75DE08388D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02" y="6115929"/>
            <a:ext cx="3538331" cy="23588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173">
            <a:extLst>
              <a:ext uri="{FF2B5EF4-FFF2-40B4-BE49-F238E27FC236}">
                <a16:creationId xmlns:a16="http://schemas.microsoft.com/office/drawing/2014/main" id="{BCBD8BDE-9203-0024-CDD7-E9543B0E33B0}"/>
              </a:ext>
            </a:extLst>
          </p:cNvPr>
          <p:cNvSpPr/>
          <p:nvPr/>
        </p:nvSpPr>
        <p:spPr>
          <a:xfrm>
            <a:off x="-73267" y="8870502"/>
            <a:ext cx="7772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4000" b="1" i="1" spc="0" baseline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THANK YOU FOR YOUR SUPPORT!!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  <p:sp>
        <p:nvSpPr>
          <p:cNvPr id="116" name="Freeform 116"/>
          <p:cNvSpPr/>
          <p:nvPr/>
        </p:nvSpPr>
        <p:spPr>
          <a:xfrm flipV="1">
            <a:off x="1424655" y="1981200"/>
            <a:ext cx="4919038" cy="7786746"/>
          </a:xfrm>
          <a:custGeom>
            <a:avLst/>
            <a:gdLst/>
            <a:ahLst/>
            <a:cxnLst/>
            <a:rect l="0" t="0" r="0" b="0"/>
            <a:pathLst>
              <a:path w="4919038" h="7786746">
                <a:moveTo>
                  <a:pt x="0" y="7786746"/>
                </a:moveTo>
                <a:lnTo>
                  <a:pt x="4919038" y="7786746"/>
                </a:lnTo>
                <a:lnTo>
                  <a:pt x="4919038" y="0"/>
                </a:lnTo>
                <a:lnTo>
                  <a:pt x="0" y="0"/>
                </a:lnTo>
                <a:close/>
                <a:moveTo>
                  <a:pt x="556544" y="9767946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7" name="Freeform 117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9" name="Rectangle 119"/>
          <p:cNvSpPr/>
          <p:nvPr/>
        </p:nvSpPr>
        <p:spPr>
          <a:xfrm>
            <a:off x="1562159" y="2205627"/>
            <a:ext cx="4866717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800" b="1" i="0" spc="0" baseline="0" dirty="0">
                <a:solidFill>
                  <a:srgbClr val="000000"/>
                </a:solidFill>
                <a:latin typeface="Calibri"/>
              </a:rPr>
              <a:t>President’s Report 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1549247" y="3405670"/>
            <a:ext cx="476252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1" i="0" spc="0" baseline="0" dirty="0">
                <a:solidFill>
                  <a:srgbClr val="000000"/>
                </a:solidFill>
                <a:latin typeface="Calibri"/>
              </a:rPr>
              <a:t>Donna Van Ness Murphy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2645964" y="4421048"/>
            <a:ext cx="240610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0" b="0" i="0" spc="0" baseline="0" dirty="0">
                <a:solidFill>
                  <a:srgbClr val="000000"/>
                </a:solidFill>
                <a:latin typeface="Calibri"/>
              </a:rPr>
              <a:t>July 28</a:t>
            </a:r>
            <a:r>
              <a:rPr lang="en-US" sz="3232" b="0" i="0" spc="0" baseline="30000" dirty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,</a:t>
            </a:r>
            <a:r>
              <a:rPr lang="en-US" sz="3200" b="0" i="0" spc="0" baseline="0" dirty="0">
                <a:solidFill>
                  <a:srgbClr val="000000"/>
                </a:solidFill>
                <a:latin typeface="Calibri"/>
              </a:rPr>
              <a:t>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2E08A-9AAB-6104-A861-A119C5B04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79" y="5231738"/>
            <a:ext cx="7182678" cy="38725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Rectangle 114">
            <a:extLst>
              <a:ext uri="{FF2B5EF4-FFF2-40B4-BE49-F238E27FC236}">
                <a16:creationId xmlns:a16="http://schemas.microsoft.com/office/drawing/2014/main" id="{AEC9F281-F572-8F1C-7BD2-426910D753C6}"/>
              </a:ext>
            </a:extLst>
          </p:cNvPr>
          <p:cNvSpPr/>
          <p:nvPr/>
        </p:nvSpPr>
        <p:spPr>
          <a:xfrm>
            <a:off x="2043768" y="55586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4" name="Picture 112">
            <a:extLst>
              <a:ext uri="{FF2B5EF4-FFF2-40B4-BE49-F238E27FC236}">
                <a16:creationId xmlns:a16="http://schemas.microsoft.com/office/drawing/2014/main" id="{3CF1470B-B96D-0E7F-532A-B24842AFDCF4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83982"/>
            <a:ext cx="1725718" cy="165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4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25347" y="2291694"/>
            <a:ext cx="76963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endParaRPr lang="en-US" sz="40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grants:</a:t>
            </a:r>
          </a:p>
          <a:p>
            <a:pPr marL="457200" lvl="8" indent="-457200" defTabSz="966788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200k grant clean water state revolving fund. </a:t>
            </a:r>
          </a:p>
          <a:p>
            <a:pPr marL="457200" lvl="8" indent="-457200" defTabSz="966788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Included in this grant: </a:t>
            </a:r>
          </a:p>
          <a:p>
            <a:pPr lvl="8" defTabSz="966788"/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-Cyanobacteria monitoring including             	equipment (sonde, weather station, 	fluorometer)</a:t>
            </a:r>
          </a:p>
          <a:p>
            <a:pPr lvl="8" defTabSz="966788"/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-Biweekly water sampling (May-Nov)</a:t>
            </a:r>
          </a:p>
          <a:p>
            <a:pPr lvl="8" defTabSz="966788"/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Results report in early 2025</a:t>
            </a: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8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25347" y="2826532"/>
            <a:ext cx="769635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grants cont’d: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100K grant Warrant Article clean water state revolving fund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update of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Waukewan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Watershed Management Plan</a:t>
            </a:r>
          </a:p>
          <a:p>
            <a:pPr marL="571500" lvl="3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EPA-NHDES loan converts to grant</a:t>
            </a:r>
          </a:p>
          <a:p>
            <a:pPr marL="571500" lvl="3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small amount of interest to be paid by WWC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4A2DA-543E-0296-A765-EEC00D0EBEA6}"/>
              </a:ext>
            </a:extLst>
          </p:cNvPr>
          <p:cNvSpPr txBox="1"/>
          <p:nvPr/>
        </p:nvSpPr>
        <p:spPr>
          <a:xfrm>
            <a:off x="50694" y="7703888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7-18-24 -</a:t>
            </a:r>
            <a:r>
              <a:rPr lang="en-US" sz="3600" i="1" dirty="0" err="1">
                <a:solidFill>
                  <a:srgbClr val="FF0000"/>
                </a:solidFill>
              </a:rPr>
              <a:t>Waukewan</a:t>
            </a:r>
            <a:r>
              <a:rPr lang="en-US" sz="3600" i="1" dirty="0">
                <a:solidFill>
                  <a:srgbClr val="FF0000"/>
                </a:solidFill>
              </a:rPr>
              <a:t> awarded $100k grant to update Water Shed Mgt Plan </a:t>
            </a:r>
          </a:p>
        </p:txBody>
      </p:sp>
    </p:spTree>
    <p:extLst>
      <p:ext uri="{BB962C8B-B14F-4D97-AF65-F5344CB8AC3E}">
        <p14:creationId xmlns:p14="http://schemas.microsoft.com/office/powerpoint/2010/main" val="342610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25347" y="2826532"/>
            <a:ext cx="7696359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Cyanobacteria: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100k Mitigation Fund – Meredith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Mil Mitigation Fund –State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something say something –DES protocol for blooms/</a:t>
            </a:r>
            <a:r>
              <a:rPr lang="en-US" sz="3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Janan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Hays     603-229-9562  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Swimming Mapper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NHDES Healthy Swimming Mapper – will show updated watches and advisories for Cyanobacteria and Fecal Bacteria</a:t>
            </a:r>
          </a:p>
          <a:p>
            <a:pPr lvl="5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1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25347" y="2826532"/>
            <a:ext cx="76963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Lake </a:t>
            </a:r>
            <a:r>
              <a:rPr lang="en-US" sz="4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Kanasatka</a:t>
            </a: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Cyanobacteria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4yrs of work and over $825k to clean up the lake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Required a management plan, proof of shorefront mitigation and </a:t>
            </a:r>
            <a:r>
              <a:rPr lang="en-US" sz="3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treatment    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WWC contributed $1,000 to Lake </a:t>
            </a:r>
            <a:r>
              <a:rPr lang="en-US" sz="3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Kanasatka’s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capital campaign</a:t>
            </a: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1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7" y="15125"/>
            <a:ext cx="7772400" cy="10058400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 flipV="1">
            <a:off x="0" y="15125"/>
            <a:ext cx="2204097" cy="2118474"/>
          </a:xfrm>
          <a:custGeom>
            <a:avLst/>
            <a:gdLst/>
            <a:ahLst/>
            <a:cxnLst/>
            <a:rect l="0" t="0" r="0" b="0"/>
            <a:pathLst>
              <a:path w="1119681311" h="1076185300">
                <a:moveTo>
                  <a:pt x="0" y="1076185300"/>
                </a:moveTo>
                <a:lnTo>
                  <a:pt x="1119681311" y="1076185300"/>
                </a:lnTo>
                <a:lnTo>
                  <a:pt x="1119681311" y="0"/>
                </a:lnTo>
                <a:lnTo>
                  <a:pt x="0" y="0"/>
                </a:lnTo>
                <a:close/>
                <a:moveTo>
                  <a:pt x="7683500" y="108386880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Rectangle 173"/>
          <p:cNvSpPr/>
          <p:nvPr/>
        </p:nvSpPr>
        <p:spPr>
          <a:xfrm>
            <a:off x="175358" y="2036527"/>
            <a:ext cx="51520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/>
            <a:r>
              <a:rPr lang="en-US" sz="4200" b="1" i="0" spc="0" baseline="0" dirty="0">
                <a:solidFill>
                  <a:srgbClr val="000000"/>
                </a:solidFill>
                <a:latin typeface="Calibri"/>
              </a:rPr>
              <a:t>President’s Report</a:t>
            </a:r>
          </a:p>
        </p:txBody>
      </p:sp>
      <p:sp>
        <p:nvSpPr>
          <p:cNvPr id="2" name="Rectangle 114">
            <a:extLst>
              <a:ext uri="{FF2B5EF4-FFF2-40B4-BE49-F238E27FC236}">
                <a16:creationId xmlns:a16="http://schemas.microsoft.com/office/drawing/2014/main" id="{56D248C9-8292-F5B5-CBC0-FC9E1BB08887}"/>
              </a:ext>
            </a:extLst>
          </p:cNvPr>
          <p:cNvSpPr/>
          <p:nvPr/>
        </p:nvSpPr>
        <p:spPr>
          <a:xfrm>
            <a:off x="2043768" y="688387"/>
            <a:ext cx="515205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Windy Waters Conservancy</a:t>
            </a:r>
          </a:p>
        </p:txBody>
      </p:sp>
      <p:pic>
        <p:nvPicPr>
          <p:cNvPr id="3" name="Picture 112">
            <a:extLst>
              <a:ext uri="{FF2B5EF4-FFF2-40B4-BE49-F238E27FC236}">
                <a16:creationId xmlns:a16="http://schemas.microsoft.com/office/drawing/2014/main" id="{28F06A72-5B9F-6913-F3A1-02C898448DE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5" y="216502"/>
            <a:ext cx="1725718" cy="165867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4BF2-4CD3-71D9-060E-9C430BE0E5BA}"/>
              </a:ext>
            </a:extLst>
          </p:cNvPr>
          <p:cNvSpPr txBox="1"/>
          <p:nvPr/>
        </p:nvSpPr>
        <p:spPr>
          <a:xfrm>
            <a:off x="25347" y="2826532"/>
            <a:ext cx="7696359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WWC Storm Water Runoff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Runoff into Lake </a:t>
            </a:r>
            <a:r>
              <a:rPr lang="en-US" sz="3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Waukewan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one of the major contributors creating an environment for potential Cyanobacteria blooms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WWC offers a grant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supports half of your expenditures on solutions to prevent or curb water runoff up to $500.  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example: you spend $1000 on a project the WWC will pay $500, if you spend $100 on a project, WWC will pay $50  </a:t>
            </a:r>
          </a:p>
          <a:p>
            <a:pPr lvl="1"/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2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947</Words>
  <Application>Microsoft Office PowerPoint</Application>
  <PresentationFormat>Custom</PresentationFormat>
  <Paragraphs>183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and Cindy Voltz</dc:creator>
  <cp:lastModifiedBy>Voltz, Cindy</cp:lastModifiedBy>
  <cp:revision>34</cp:revision>
  <dcterms:modified xsi:type="dcterms:W3CDTF">2024-07-21T17:35:18Z</dcterms:modified>
</cp:coreProperties>
</file>